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3" r:id="rId1"/>
    <p:sldMasterId id="2147483665" r:id="rId2"/>
    <p:sldMasterId id="2147483807" r:id="rId3"/>
  </p:sldMasterIdLst>
  <p:notesMasterIdLst>
    <p:notesMasterId r:id="rId45"/>
  </p:notesMasterIdLst>
  <p:handoutMasterIdLst>
    <p:handoutMasterId r:id="rId46"/>
  </p:handoutMasterIdLst>
  <p:sldIdLst>
    <p:sldId id="460" r:id="rId4"/>
    <p:sldId id="459" r:id="rId5"/>
    <p:sldId id="551" r:id="rId6"/>
    <p:sldId id="552" r:id="rId7"/>
    <p:sldId id="553" r:id="rId8"/>
    <p:sldId id="375" r:id="rId9"/>
    <p:sldId id="554" r:id="rId10"/>
    <p:sldId id="414" r:id="rId11"/>
    <p:sldId id="461" r:id="rId12"/>
    <p:sldId id="435" r:id="rId13"/>
    <p:sldId id="434" r:id="rId14"/>
    <p:sldId id="482" r:id="rId15"/>
    <p:sldId id="483" r:id="rId16"/>
    <p:sldId id="491" r:id="rId17"/>
    <p:sldId id="487" r:id="rId18"/>
    <p:sldId id="514" r:id="rId19"/>
    <p:sldId id="462" r:id="rId20"/>
    <p:sldId id="449" r:id="rId21"/>
    <p:sldId id="437" r:id="rId22"/>
    <p:sldId id="541" r:id="rId23"/>
    <p:sldId id="542" r:id="rId24"/>
    <p:sldId id="543" r:id="rId25"/>
    <p:sldId id="544" r:id="rId26"/>
    <p:sldId id="545" r:id="rId27"/>
    <p:sldId id="442" r:id="rId28"/>
    <p:sldId id="550" r:id="rId29"/>
    <p:sldId id="480" r:id="rId30"/>
    <p:sldId id="481" r:id="rId31"/>
    <p:sldId id="537" r:id="rId32"/>
    <p:sldId id="538" r:id="rId33"/>
    <p:sldId id="539" r:id="rId34"/>
    <p:sldId id="540" r:id="rId35"/>
    <p:sldId id="517" r:id="rId36"/>
    <p:sldId id="458" r:id="rId37"/>
    <p:sldId id="546" r:id="rId38"/>
    <p:sldId id="446" r:id="rId39"/>
    <p:sldId id="547" r:id="rId40"/>
    <p:sldId id="548" r:id="rId41"/>
    <p:sldId id="528" r:id="rId42"/>
    <p:sldId id="452" r:id="rId43"/>
    <p:sldId id="463" r:id="rId44"/>
  </p:sldIdLst>
  <p:sldSz cx="9144000" cy="6858000" type="screen4x3"/>
  <p:notesSz cx="7315200" cy="9601200"/>
  <p:defaultTextStyle>
    <a:defPPr>
      <a:defRPr lang="en-US"/>
    </a:defPPr>
    <a:lvl1pPr algn="l" defTabSz="457200" rtl="0" eaLnBrk="0" fontAlgn="base" hangingPunct="0">
      <a:spcBef>
        <a:spcPct val="20000"/>
      </a:spcBef>
      <a:spcAft>
        <a:spcPct val="0"/>
      </a:spcAft>
      <a:buFont typeface="Arial" pitchFamily="34" charset="0"/>
      <a:buChar char="•"/>
      <a:defRPr kern="1200">
        <a:solidFill>
          <a:srgbClr val="595959"/>
        </a:solidFill>
        <a:latin typeface="Calibri" pitchFamily="34" charset="0"/>
        <a:ea typeface="ヒラギノ角ゴ Pro W3" charset="-128"/>
        <a:cs typeface="+mn-cs"/>
      </a:defRPr>
    </a:lvl1pPr>
    <a:lvl2pPr marL="457200" algn="l" defTabSz="457200" rtl="0" eaLnBrk="0" fontAlgn="base" hangingPunct="0">
      <a:spcBef>
        <a:spcPct val="20000"/>
      </a:spcBef>
      <a:spcAft>
        <a:spcPct val="0"/>
      </a:spcAft>
      <a:buFont typeface="Arial" pitchFamily="34" charset="0"/>
      <a:buChar char="•"/>
      <a:defRPr kern="1200">
        <a:solidFill>
          <a:srgbClr val="595959"/>
        </a:solidFill>
        <a:latin typeface="Calibri" pitchFamily="34" charset="0"/>
        <a:ea typeface="ヒラギノ角ゴ Pro W3" charset="-128"/>
        <a:cs typeface="+mn-cs"/>
      </a:defRPr>
    </a:lvl2pPr>
    <a:lvl3pPr marL="914400" algn="l" defTabSz="457200" rtl="0" eaLnBrk="0" fontAlgn="base" hangingPunct="0">
      <a:spcBef>
        <a:spcPct val="20000"/>
      </a:spcBef>
      <a:spcAft>
        <a:spcPct val="0"/>
      </a:spcAft>
      <a:buFont typeface="Arial" pitchFamily="34" charset="0"/>
      <a:buChar char="•"/>
      <a:defRPr kern="1200">
        <a:solidFill>
          <a:srgbClr val="595959"/>
        </a:solidFill>
        <a:latin typeface="Calibri" pitchFamily="34" charset="0"/>
        <a:ea typeface="ヒラギノ角ゴ Pro W3" charset="-128"/>
        <a:cs typeface="+mn-cs"/>
      </a:defRPr>
    </a:lvl3pPr>
    <a:lvl4pPr marL="1371600" algn="l" defTabSz="457200" rtl="0" eaLnBrk="0" fontAlgn="base" hangingPunct="0">
      <a:spcBef>
        <a:spcPct val="20000"/>
      </a:spcBef>
      <a:spcAft>
        <a:spcPct val="0"/>
      </a:spcAft>
      <a:buFont typeface="Arial" pitchFamily="34" charset="0"/>
      <a:buChar char="•"/>
      <a:defRPr kern="1200">
        <a:solidFill>
          <a:srgbClr val="595959"/>
        </a:solidFill>
        <a:latin typeface="Calibri" pitchFamily="34" charset="0"/>
        <a:ea typeface="ヒラギノ角ゴ Pro W3" charset="-128"/>
        <a:cs typeface="+mn-cs"/>
      </a:defRPr>
    </a:lvl4pPr>
    <a:lvl5pPr marL="1828800" algn="l" defTabSz="457200" rtl="0" eaLnBrk="0" fontAlgn="base" hangingPunct="0">
      <a:spcBef>
        <a:spcPct val="20000"/>
      </a:spcBef>
      <a:spcAft>
        <a:spcPct val="0"/>
      </a:spcAft>
      <a:buFont typeface="Arial" pitchFamily="34" charset="0"/>
      <a:buChar char="•"/>
      <a:defRPr kern="1200">
        <a:solidFill>
          <a:srgbClr val="595959"/>
        </a:solidFill>
        <a:latin typeface="Calibri" pitchFamily="34" charset="0"/>
        <a:ea typeface="ヒラギノ角ゴ Pro W3" charset="-128"/>
        <a:cs typeface="+mn-cs"/>
      </a:defRPr>
    </a:lvl5pPr>
    <a:lvl6pPr marL="2286000" algn="l" defTabSz="914400" rtl="0" eaLnBrk="1" latinLnBrk="0" hangingPunct="1">
      <a:defRPr kern="1200">
        <a:solidFill>
          <a:srgbClr val="595959"/>
        </a:solidFill>
        <a:latin typeface="Calibri" pitchFamily="34" charset="0"/>
        <a:ea typeface="ヒラギノ角ゴ Pro W3" charset="-128"/>
        <a:cs typeface="+mn-cs"/>
      </a:defRPr>
    </a:lvl6pPr>
    <a:lvl7pPr marL="2743200" algn="l" defTabSz="914400" rtl="0" eaLnBrk="1" latinLnBrk="0" hangingPunct="1">
      <a:defRPr kern="1200">
        <a:solidFill>
          <a:srgbClr val="595959"/>
        </a:solidFill>
        <a:latin typeface="Calibri" pitchFamily="34" charset="0"/>
        <a:ea typeface="ヒラギノ角ゴ Pro W3" charset="-128"/>
        <a:cs typeface="+mn-cs"/>
      </a:defRPr>
    </a:lvl7pPr>
    <a:lvl8pPr marL="3200400" algn="l" defTabSz="914400" rtl="0" eaLnBrk="1" latinLnBrk="0" hangingPunct="1">
      <a:defRPr kern="1200">
        <a:solidFill>
          <a:srgbClr val="595959"/>
        </a:solidFill>
        <a:latin typeface="Calibri" pitchFamily="34" charset="0"/>
        <a:ea typeface="ヒラギノ角ゴ Pro W3" charset="-128"/>
        <a:cs typeface="+mn-cs"/>
      </a:defRPr>
    </a:lvl8pPr>
    <a:lvl9pPr marL="3657600" algn="l" defTabSz="914400" rtl="0" eaLnBrk="1" latinLnBrk="0" hangingPunct="1">
      <a:defRPr kern="1200">
        <a:solidFill>
          <a:srgbClr val="595959"/>
        </a:solidFill>
        <a:latin typeface="Calibri" pitchFamily="34" charset="0"/>
        <a:ea typeface="ヒラギノ角ゴ Pro W3" charset="-128"/>
        <a:cs typeface="+mn-cs"/>
      </a:defRPr>
    </a:lvl9pPr>
  </p:defaultTextStyle>
  <p:extLst>
    <p:ext uri="{EFAFB233-063F-42B5-8137-9DF3F51BA10A}">
      <p15:sldGuideLst xmlns:p15="http://schemas.microsoft.com/office/powerpoint/2012/main" xmlns="">
        <p15:guide id="1" orient="horz" pos="-4">
          <p15:clr>
            <a:srgbClr val="A4A3A4"/>
          </p15:clr>
        </p15:guide>
        <p15:guide id="2" pos="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rge Avalos" initials="JA" lastIdx="10" clrIdx="0"/>
  <p:cmAuthor id="1" name="Sandra Veliz" initials="SV" lastIdx="3" clrIdx="1"/>
  <p:cmAuthor id="2" name="Ramon Granada" initials="RG" lastIdx="0" clrIdx="2"/>
  <p:cmAuthor id="3" name="Rosa María Argomedo" initials="RMA" lastIdx="1" clrIdx="3"/>
  <p:cmAuthor id="4" name="Carolina Ferreira" initials="CF" lastIdx="12" clrIdx="4"/>
  <p:cmAuthor id="5" name="Andrea Vasquez" initials="AV" lastIdx="4" clrIdx="5"/>
  <p:cmAuthor id="6" name="Jose Manuel Pineda" initials="JMP" lastIdx="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A1"/>
    <a:srgbClr val="0066FF"/>
    <a:srgbClr val="808080"/>
    <a:srgbClr val="E10202"/>
    <a:srgbClr val="404040"/>
    <a:srgbClr val="CCCCCC"/>
    <a:srgbClr val="E17068"/>
    <a:srgbClr val="FE454A"/>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920" autoAdjust="0"/>
    <p:restoredTop sz="81007" autoAdjust="0"/>
  </p:normalViewPr>
  <p:slideViewPr>
    <p:cSldViewPr snapToObjects="1">
      <p:cViewPr>
        <p:scale>
          <a:sx n="70" d="100"/>
          <a:sy n="70" d="100"/>
        </p:scale>
        <p:origin x="-2814" y="-618"/>
      </p:cViewPr>
      <p:guideLst>
        <p:guide orient="horz" pos="-4"/>
        <p:guide pos="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snapToObjects="1">
      <p:cViewPr varScale="1">
        <p:scale>
          <a:sx n="63" d="100"/>
          <a:sy n="63" d="100"/>
        </p:scale>
        <p:origin x="-3276" y="-12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file:///\\jupiter\DAEE\06%20FAE\Version%202015\resumen%20postulados%20fae%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stacked"/>
        <c:varyColors val="0"/>
        <c:ser>
          <c:idx val="0"/>
          <c:order val="0"/>
          <c:tx>
            <c:strRef>
              <c:f>Hoja1!$D$10</c:f>
              <c:strCache>
                <c:ptCount val="1"/>
                <c:pt idx="0">
                  <c:v>I+D</c:v>
                </c:pt>
              </c:strCache>
            </c:strRef>
          </c:tx>
          <c:invertIfNegative val="0"/>
          <c:dLbls>
            <c:txPr>
              <a:bodyPr/>
              <a:lstStyle/>
              <a:p>
                <a:pPr>
                  <a:defRPr>
                    <a:solidFill>
                      <a:schemeClr val="tx2"/>
                    </a:solidFill>
                  </a:defRPr>
                </a:pPr>
                <a:endParaRPr lang="es-CL"/>
              </a:p>
            </c:txPr>
            <c:showLegendKey val="0"/>
            <c:showVal val="1"/>
            <c:showCatName val="0"/>
            <c:showSerName val="0"/>
            <c:showPercent val="0"/>
            <c:showBubbleSize val="0"/>
            <c:showLeaderLines val="0"/>
          </c:dLbls>
          <c:cat>
            <c:strRef>
              <c:f>Hoja1!$C$11:$C$25</c:f>
              <c:strCache>
                <c:ptCount val="15"/>
                <c:pt idx="0">
                  <c:v>Magallanes y la Antártica Chilena</c:v>
                </c:pt>
                <c:pt idx="1">
                  <c:v>Aysen</c:v>
                </c:pt>
                <c:pt idx="2">
                  <c:v>Los Lagos</c:v>
                </c:pt>
                <c:pt idx="3">
                  <c:v>Los Ríos</c:v>
                </c:pt>
                <c:pt idx="4">
                  <c:v>Araucanía</c:v>
                </c:pt>
                <c:pt idx="5">
                  <c:v>Biobío</c:v>
                </c:pt>
                <c:pt idx="6">
                  <c:v>Maule</c:v>
                </c:pt>
                <c:pt idx="7">
                  <c:v>Libertador General Bernardo O'Higgins</c:v>
                </c:pt>
                <c:pt idx="8">
                  <c:v>Metropolitana de Santiago</c:v>
                </c:pt>
                <c:pt idx="9">
                  <c:v>Valparaiso</c:v>
                </c:pt>
                <c:pt idx="10">
                  <c:v>Coquimbo</c:v>
                </c:pt>
                <c:pt idx="11">
                  <c:v>Atacama</c:v>
                </c:pt>
                <c:pt idx="12">
                  <c:v>Antofagasta</c:v>
                </c:pt>
                <c:pt idx="13">
                  <c:v>Tarapacá</c:v>
                </c:pt>
                <c:pt idx="14">
                  <c:v>Arica y Parinacota</c:v>
                </c:pt>
              </c:strCache>
            </c:strRef>
          </c:cat>
          <c:val>
            <c:numRef>
              <c:f>Hoja1!$D$11:$D$25</c:f>
              <c:numCache>
                <c:formatCode>General</c:formatCode>
                <c:ptCount val="15"/>
                <c:pt idx="0">
                  <c:v>1</c:v>
                </c:pt>
                <c:pt idx="2">
                  <c:v>1</c:v>
                </c:pt>
                <c:pt idx="4">
                  <c:v>2</c:v>
                </c:pt>
                <c:pt idx="5">
                  <c:v>4</c:v>
                </c:pt>
                <c:pt idx="6">
                  <c:v>3</c:v>
                </c:pt>
                <c:pt idx="7">
                  <c:v>1</c:v>
                </c:pt>
                <c:pt idx="8">
                  <c:v>4</c:v>
                </c:pt>
                <c:pt idx="9">
                  <c:v>2</c:v>
                </c:pt>
                <c:pt idx="12">
                  <c:v>2</c:v>
                </c:pt>
              </c:numCache>
            </c:numRef>
          </c:val>
        </c:ser>
        <c:ser>
          <c:idx val="1"/>
          <c:order val="1"/>
          <c:tx>
            <c:strRef>
              <c:f>Hoja1!$E$10</c:f>
              <c:strCache>
                <c:ptCount val="1"/>
                <c:pt idx="0">
                  <c:v>Talleres de Capacitación</c:v>
                </c:pt>
              </c:strCache>
            </c:strRef>
          </c:tx>
          <c:invertIfNegative val="0"/>
          <c:dLbls>
            <c:txPr>
              <a:bodyPr/>
              <a:lstStyle/>
              <a:p>
                <a:pPr>
                  <a:defRPr>
                    <a:solidFill>
                      <a:schemeClr val="tx2"/>
                    </a:solidFill>
                  </a:defRPr>
                </a:pPr>
                <a:endParaRPr lang="es-CL"/>
              </a:p>
            </c:txPr>
            <c:showLegendKey val="0"/>
            <c:showVal val="1"/>
            <c:showCatName val="0"/>
            <c:showSerName val="0"/>
            <c:showPercent val="0"/>
            <c:showBubbleSize val="0"/>
            <c:showLeaderLines val="0"/>
          </c:dLbls>
          <c:cat>
            <c:strRef>
              <c:f>Hoja1!$C$11:$C$25</c:f>
              <c:strCache>
                <c:ptCount val="15"/>
                <c:pt idx="0">
                  <c:v>Magallanes y la Antártica Chilena</c:v>
                </c:pt>
                <c:pt idx="1">
                  <c:v>Aysen</c:v>
                </c:pt>
                <c:pt idx="2">
                  <c:v>Los Lagos</c:v>
                </c:pt>
                <c:pt idx="3">
                  <c:v>Los Ríos</c:v>
                </c:pt>
                <c:pt idx="4">
                  <c:v>Araucanía</c:v>
                </c:pt>
                <c:pt idx="5">
                  <c:v>Biobío</c:v>
                </c:pt>
                <c:pt idx="6">
                  <c:v>Maule</c:v>
                </c:pt>
                <c:pt idx="7">
                  <c:v>Libertador General Bernardo O'Higgins</c:v>
                </c:pt>
                <c:pt idx="8">
                  <c:v>Metropolitana de Santiago</c:v>
                </c:pt>
                <c:pt idx="9">
                  <c:v>Valparaiso</c:v>
                </c:pt>
                <c:pt idx="10">
                  <c:v>Coquimbo</c:v>
                </c:pt>
                <c:pt idx="11">
                  <c:v>Atacama</c:v>
                </c:pt>
                <c:pt idx="12">
                  <c:v>Antofagasta</c:v>
                </c:pt>
                <c:pt idx="13">
                  <c:v>Tarapacá</c:v>
                </c:pt>
                <c:pt idx="14">
                  <c:v>Arica y Parinacota</c:v>
                </c:pt>
              </c:strCache>
            </c:strRef>
          </c:cat>
          <c:val>
            <c:numRef>
              <c:f>Hoja1!$E$11:$E$25</c:f>
              <c:numCache>
                <c:formatCode>General</c:formatCode>
                <c:ptCount val="15"/>
                <c:pt idx="2">
                  <c:v>2</c:v>
                </c:pt>
                <c:pt idx="3">
                  <c:v>1</c:v>
                </c:pt>
                <c:pt idx="4">
                  <c:v>4</c:v>
                </c:pt>
                <c:pt idx="5">
                  <c:v>5</c:v>
                </c:pt>
                <c:pt idx="6">
                  <c:v>4</c:v>
                </c:pt>
                <c:pt idx="7">
                  <c:v>7</c:v>
                </c:pt>
                <c:pt idx="8">
                  <c:v>8</c:v>
                </c:pt>
                <c:pt idx="9">
                  <c:v>3</c:v>
                </c:pt>
                <c:pt idx="10">
                  <c:v>10</c:v>
                </c:pt>
                <c:pt idx="14">
                  <c:v>1</c:v>
                </c:pt>
              </c:numCache>
            </c:numRef>
          </c:val>
        </c:ser>
        <c:ser>
          <c:idx val="2"/>
          <c:order val="2"/>
          <c:tx>
            <c:strRef>
              <c:f>Hoja1!$F$10</c:f>
              <c:strCache>
                <c:ptCount val="1"/>
                <c:pt idx="0">
                  <c:v>Proyectos de Energización</c:v>
                </c:pt>
              </c:strCache>
            </c:strRef>
          </c:tx>
          <c:invertIfNegative val="0"/>
          <c:dLbls>
            <c:txPr>
              <a:bodyPr/>
              <a:lstStyle/>
              <a:p>
                <a:pPr>
                  <a:defRPr>
                    <a:solidFill>
                      <a:schemeClr val="tx2"/>
                    </a:solidFill>
                  </a:defRPr>
                </a:pPr>
                <a:endParaRPr lang="es-CL"/>
              </a:p>
            </c:txPr>
            <c:showLegendKey val="0"/>
            <c:showVal val="1"/>
            <c:showCatName val="0"/>
            <c:showSerName val="0"/>
            <c:showPercent val="0"/>
            <c:showBubbleSize val="0"/>
            <c:showLeaderLines val="0"/>
          </c:dLbls>
          <c:cat>
            <c:strRef>
              <c:f>Hoja1!$C$11:$C$25</c:f>
              <c:strCache>
                <c:ptCount val="15"/>
                <c:pt idx="0">
                  <c:v>Magallanes y la Antártica Chilena</c:v>
                </c:pt>
                <c:pt idx="1">
                  <c:v>Aysen</c:v>
                </c:pt>
                <c:pt idx="2">
                  <c:v>Los Lagos</c:v>
                </c:pt>
                <c:pt idx="3">
                  <c:v>Los Ríos</c:v>
                </c:pt>
                <c:pt idx="4">
                  <c:v>Araucanía</c:v>
                </c:pt>
                <c:pt idx="5">
                  <c:v>Biobío</c:v>
                </c:pt>
                <c:pt idx="6">
                  <c:v>Maule</c:v>
                </c:pt>
                <c:pt idx="7">
                  <c:v>Libertador General Bernardo O'Higgins</c:v>
                </c:pt>
                <c:pt idx="8">
                  <c:v>Metropolitana de Santiago</c:v>
                </c:pt>
                <c:pt idx="9">
                  <c:v>Valparaiso</c:v>
                </c:pt>
                <c:pt idx="10">
                  <c:v>Coquimbo</c:v>
                </c:pt>
                <c:pt idx="11">
                  <c:v>Atacama</c:v>
                </c:pt>
                <c:pt idx="12">
                  <c:v>Antofagasta</c:v>
                </c:pt>
                <c:pt idx="13">
                  <c:v>Tarapacá</c:v>
                </c:pt>
                <c:pt idx="14">
                  <c:v>Arica y Parinacota</c:v>
                </c:pt>
              </c:strCache>
            </c:strRef>
          </c:cat>
          <c:val>
            <c:numRef>
              <c:f>Hoja1!$F$11:$F$25</c:f>
              <c:numCache>
                <c:formatCode>General</c:formatCode>
                <c:ptCount val="15"/>
                <c:pt idx="0">
                  <c:v>2</c:v>
                </c:pt>
                <c:pt idx="1">
                  <c:v>1</c:v>
                </c:pt>
                <c:pt idx="2">
                  <c:v>4</c:v>
                </c:pt>
                <c:pt idx="3">
                  <c:v>4</c:v>
                </c:pt>
                <c:pt idx="4">
                  <c:v>19</c:v>
                </c:pt>
                <c:pt idx="5">
                  <c:v>21</c:v>
                </c:pt>
                <c:pt idx="6">
                  <c:v>28</c:v>
                </c:pt>
                <c:pt idx="7">
                  <c:v>7</c:v>
                </c:pt>
                <c:pt idx="8">
                  <c:v>17</c:v>
                </c:pt>
                <c:pt idx="9">
                  <c:v>14</c:v>
                </c:pt>
                <c:pt idx="10">
                  <c:v>8</c:v>
                </c:pt>
                <c:pt idx="11">
                  <c:v>11</c:v>
                </c:pt>
                <c:pt idx="12">
                  <c:v>4</c:v>
                </c:pt>
                <c:pt idx="13">
                  <c:v>5</c:v>
                </c:pt>
                <c:pt idx="14">
                  <c:v>4</c:v>
                </c:pt>
              </c:numCache>
            </c:numRef>
          </c:val>
        </c:ser>
        <c:dLbls>
          <c:showLegendKey val="0"/>
          <c:showVal val="1"/>
          <c:showCatName val="0"/>
          <c:showSerName val="0"/>
          <c:showPercent val="0"/>
          <c:showBubbleSize val="0"/>
        </c:dLbls>
        <c:gapWidth val="95"/>
        <c:overlap val="100"/>
        <c:axId val="110326784"/>
        <c:axId val="89096192"/>
      </c:barChart>
      <c:catAx>
        <c:axId val="110326784"/>
        <c:scaling>
          <c:orientation val="minMax"/>
        </c:scaling>
        <c:delete val="0"/>
        <c:axPos val="l"/>
        <c:majorTickMark val="none"/>
        <c:minorTickMark val="none"/>
        <c:tickLblPos val="nextTo"/>
        <c:txPr>
          <a:bodyPr/>
          <a:lstStyle/>
          <a:p>
            <a:pPr>
              <a:defRPr sz="1100">
                <a:solidFill>
                  <a:schemeClr val="tx2"/>
                </a:solidFill>
              </a:defRPr>
            </a:pPr>
            <a:endParaRPr lang="es-CL"/>
          </a:p>
        </c:txPr>
        <c:crossAx val="89096192"/>
        <c:crosses val="autoZero"/>
        <c:auto val="1"/>
        <c:lblAlgn val="ctr"/>
        <c:lblOffset val="100"/>
        <c:noMultiLvlLbl val="0"/>
      </c:catAx>
      <c:valAx>
        <c:axId val="89096192"/>
        <c:scaling>
          <c:orientation val="minMax"/>
        </c:scaling>
        <c:delete val="1"/>
        <c:axPos val="b"/>
        <c:numFmt formatCode="General" sourceLinked="1"/>
        <c:majorTickMark val="out"/>
        <c:minorTickMark val="none"/>
        <c:tickLblPos val="nextTo"/>
        <c:crossAx val="110326784"/>
        <c:crosses val="autoZero"/>
        <c:crossBetween val="between"/>
      </c:valAx>
    </c:plotArea>
    <c:legend>
      <c:legendPos val="t"/>
      <c:legendEntry>
        <c:idx val="0"/>
        <c:txPr>
          <a:bodyPr/>
          <a:lstStyle/>
          <a:p>
            <a:pPr>
              <a:defRPr sz="1200">
                <a:solidFill>
                  <a:schemeClr val="tx2"/>
                </a:solidFill>
              </a:defRPr>
            </a:pPr>
            <a:endParaRPr lang="es-CL"/>
          </a:p>
        </c:txPr>
      </c:legendEntry>
      <c:legendEntry>
        <c:idx val="1"/>
        <c:txPr>
          <a:bodyPr/>
          <a:lstStyle/>
          <a:p>
            <a:pPr>
              <a:defRPr sz="1200" b="0">
                <a:solidFill>
                  <a:schemeClr val="tx2"/>
                </a:solidFill>
              </a:defRPr>
            </a:pPr>
            <a:endParaRPr lang="es-CL"/>
          </a:p>
        </c:txPr>
      </c:legendEntry>
      <c:legendEntry>
        <c:idx val="2"/>
        <c:txPr>
          <a:bodyPr/>
          <a:lstStyle/>
          <a:p>
            <a:pPr>
              <a:defRPr sz="1200">
                <a:solidFill>
                  <a:schemeClr val="tx2"/>
                </a:solidFill>
              </a:defRPr>
            </a:pPr>
            <a:endParaRPr lang="es-CL"/>
          </a:p>
        </c:txPr>
      </c:legendEntry>
      <c:layout>
        <c:manualLayout>
          <c:xMode val="edge"/>
          <c:yMode val="edge"/>
          <c:x val="0.75893388322199262"/>
          <c:y val="0.19074997437582542"/>
          <c:w val="0.21856801574415571"/>
          <c:h val="0.2010847073625629"/>
        </c:manualLayout>
      </c:layout>
      <c:overlay val="0"/>
      <c:txPr>
        <a:bodyPr/>
        <a:lstStyle/>
        <a:p>
          <a:pPr>
            <a:defRPr>
              <a:solidFill>
                <a:schemeClr val="tx2"/>
              </a:solidFill>
            </a:defRPr>
          </a:pPr>
          <a:endParaRPr lang="es-CL"/>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104DB3-1578-4FC2-AF6C-4CF6CF403369}" type="doc">
      <dgm:prSet loTypeId="urn:microsoft.com/office/officeart/2009/layout/CircleArrowProcess" loCatId="cycle" qsTypeId="urn:microsoft.com/office/officeart/2005/8/quickstyle/simple1" qsCatId="simple" csTypeId="urn:microsoft.com/office/officeart/2005/8/colors/accent1_3" csCatId="accent1" phldr="1"/>
      <dgm:spPr/>
      <dgm:t>
        <a:bodyPr/>
        <a:lstStyle/>
        <a:p>
          <a:endParaRPr lang="es-CL"/>
        </a:p>
      </dgm:t>
    </dgm:pt>
    <dgm:pt modelId="{9B3F570E-73DC-47D7-987D-C98BA48DEFFE}">
      <dgm:prSet phldrT="[Texto]" custT="1"/>
      <dgm:spPr/>
      <dgm:t>
        <a:bodyPr/>
        <a:lstStyle/>
        <a:p>
          <a:r>
            <a:rPr lang="es-CL" sz="2800" b="1" dirty="0" smtClean="0">
              <a:solidFill>
                <a:schemeClr val="tx1">
                  <a:lumMod val="50000"/>
                  <a:lumOff val="50000"/>
                </a:schemeClr>
              </a:solidFill>
            </a:rPr>
            <a:t>Personas jurídicas nacionales sin fines de lucro</a:t>
          </a:r>
          <a:endParaRPr lang="es-CL" sz="2800" b="1" dirty="0">
            <a:solidFill>
              <a:schemeClr val="tx1">
                <a:lumMod val="50000"/>
                <a:lumOff val="50000"/>
              </a:schemeClr>
            </a:solidFill>
          </a:endParaRPr>
        </a:p>
      </dgm:t>
    </dgm:pt>
    <dgm:pt modelId="{1C9B5FFA-7470-433A-A742-896015E8A501}" type="parTrans" cxnId="{8A098697-EE45-417E-84C8-BD374CA79C2C}">
      <dgm:prSet/>
      <dgm:spPr/>
      <dgm:t>
        <a:bodyPr/>
        <a:lstStyle/>
        <a:p>
          <a:endParaRPr lang="es-CL" sz="1600"/>
        </a:p>
      </dgm:t>
    </dgm:pt>
    <dgm:pt modelId="{050EE267-D27C-4E74-B0E0-BC8661314AD3}" type="sibTrans" cxnId="{8A098697-EE45-417E-84C8-BD374CA79C2C}">
      <dgm:prSet/>
      <dgm:spPr/>
      <dgm:t>
        <a:bodyPr/>
        <a:lstStyle/>
        <a:p>
          <a:endParaRPr lang="es-CL" sz="1600"/>
        </a:p>
      </dgm:t>
    </dgm:pt>
    <dgm:pt modelId="{5136B6B8-FC88-430E-8EE9-E2CD2651BDF2}">
      <dgm:prSet phldrT="[Texto]" custT="1"/>
      <dgm:spPr/>
      <dgm:t>
        <a:bodyPr/>
        <a:lstStyle/>
        <a:p>
          <a:r>
            <a:rPr lang="es-CL" sz="2400" b="0" dirty="0" smtClean="0">
              <a:solidFill>
                <a:schemeClr val="tx1">
                  <a:lumMod val="50000"/>
                  <a:lumOff val="50000"/>
                </a:schemeClr>
              </a:solidFill>
            </a:rPr>
            <a:t>Municipalidades</a:t>
          </a:r>
          <a:endParaRPr lang="es-CL" sz="2400" b="0" dirty="0">
            <a:solidFill>
              <a:schemeClr val="tx1">
                <a:lumMod val="50000"/>
                <a:lumOff val="50000"/>
              </a:schemeClr>
            </a:solidFill>
          </a:endParaRPr>
        </a:p>
      </dgm:t>
    </dgm:pt>
    <dgm:pt modelId="{DC1B4222-1836-486F-B07D-EB4B592C99E4}" type="parTrans" cxnId="{BE841CA5-8D53-44DF-8277-0EEA6805B359}">
      <dgm:prSet/>
      <dgm:spPr/>
      <dgm:t>
        <a:bodyPr/>
        <a:lstStyle/>
        <a:p>
          <a:endParaRPr lang="es-CL" sz="1600"/>
        </a:p>
      </dgm:t>
    </dgm:pt>
    <dgm:pt modelId="{219424D0-DD80-4B09-A8B5-888CBEC73BD0}" type="sibTrans" cxnId="{BE841CA5-8D53-44DF-8277-0EEA6805B359}">
      <dgm:prSet/>
      <dgm:spPr/>
      <dgm:t>
        <a:bodyPr/>
        <a:lstStyle/>
        <a:p>
          <a:endParaRPr lang="es-CL" sz="1600"/>
        </a:p>
      </dgm:t>
    </dgm:pt>
    <dgm:pt modelId="{2FE783EE-71B4-4A5F-8E61-98575DDA6089}">
      <dgm:prSet phldrT="[Texto]" custT="1"/>
      <dgm:spPr/>
      <dgm:t>
        <a:bodyPr/>
        <a:lstStyle/>
        <a:p>
          <a:r>
            <a:rPr lang="es-CL" sz="2400" b="0" dirty="0" smtClean="0">
              <a:solidFill>
                <a:schemeClr val="tx1">
                  <a:lumMod val="50000"/>
                  <a:lumOff val="50000"/>
                </a:schemeClr>
              </a:solidFill>
            </a:rPr>
            <a:t>Fundaciones</a:t>
          </a:r>
          <a:endParaRPr lang="es-CL" sz="2400" b="0" dirty="0">
            <a:solidFill>
              <a:schemeClr val="tx1">
                <a:lumMod val="50000"/>
                <a:lumOff val="50000"/>
              </a:schemeClr>
            </a:solidFill>
          </a:endParaRPr>
        </a:p>
      </dgm:t>
    </dgm:pt>
    <dgm:pt modelId="{81CAF233-DBA6-4BD8-BB6F-16032F6529AE}" type="parTrans" cxnId="{054C6F1C-8A6A-43E6-870A-3AE703AAC8C2}">
      <dgm:prSet/>
      <dgm:spPr/>
      <dgm:t>
        <a:bodyPr/>
        <a:lstStyle/>
        <a:p>
          <a:endParaRPr lang="es-CL" sz="1600"/>
        </a:p>
      </dgm:t>
    </dgm:pt>
    <dgm:pt modelId="{4DF0BD71-CAE0-4721-A1BA-DD8C7895140B}" type="sibTrans" cxnId="{054C6F1C-8A6A-43E6-870A-3AE703AAC8C2}">
      <dgm:prSet/>
      <dgm:spPr/>
      <dgm:t>
        <a:bodyPr/>
        <a:lstStyle/>
        <a:p>
          <a:endParaRPr lang="es-CL" sz="1600"/>
        </a:p>
      </dgm:t>
    </dgm:pt>
    <dgm:pt modelId="{2588C6F0-A729-4B34-BFF0-7730C26F0808}">
      <dgm:prSet phldrT="[Texto]" custT="1"/>
      <dgm:spPr/>
      <dgm:t>
        <a:bodyPr/>
        <a:lstStyle/>
        <a:p>
          <a:r>
            <a:rPr lang="es-CL" sz="2400" b="0" dirty="0" smtClean="0">
              <a:solidFill>
                <a:schemeClr val="tx1">
                  <a:lumMod val="50000"/>
                  <a:lumOff val="50000"/>
                </a:schemeClr>
              </a:solidFill>
            </a:rPr>
            <a:t>Comunidades</a:t>
          </a:r>
          <a:endParaRPr lang="es-CL" sz="2400" b="0" dirty="0">
            <a:solidFill>
              <a:schemeClr val="tx1">
                <a:lumMod val="50000"/>
                <a:lumOff val="50000"/>
              </a:schemeClr>
            </a:solidFill>
          </a:endParaRPr>
        </a:p>
      </dgm:t>
    </dgm:pt>
    <dgm:pt modelId="{BF97D004-55BC-410F-9F5A-A3814F5EE463}" type="parTrans" cxnId="{D3660715-A094-4454-972C-9C064278C2A1}">
      <dgm:prSet/>
      <dgm:spPr/>
      <dgm:t>
        <a:bodyPr/>
        <a:lstStyle/>
        <a:p>
          <a:endParaRPr lang="es-CL" sz="1600"/>
        </a:p>
      </dgm:t>
    </dgm:pt>
    <dgm:pt modelId="{186E7175-DD89-4F48-9AFF-B22ECF39D7FA}" type="sibTrans" cxnId="{D3660715-A094-4454-972C-9C064278C2A1}">
      <dgm:prSet/>
      <dgm:spPr/>
      <dgm:t>
        <a:bodyPr/>
        <a:lstStyle/>
        <a:p>
          <a:endParaRPr lang="es-CL" sz="1600"/>
        </a:p>
      </dgm:t>
    </dgm:pt>
    <dgm:pt modelId="{AC6AB183-03E3-46C3-9A81-B5438FE63A4E}">
      <dgm:prSet custT="1"/>
      <dgm:spPr/>
      <dgm:t>
        <a:bodyPr/>
        <a:lstStyle/>
        <a:p>
          <a:r>
            <a:rPr lang="es-ES" sz="2400" b="0" dirty="0" smtClean="0">
              <a:solidFill>
                <a:schemeClr val="tx1">
                  <a:lumMod val="50000"/>
                  <a:lumOff val="50000"/>
                </a:schemeClr>
              </a:solidFill>
            </a:rPr>
            <a:t>Corporaciones</a:t>
          </a:r>
          <a:endParaRPr lang="es-CL" sz="2400" b="0" dirty="0">
            <a:solidFill>
              <a:schemeClr val="tx1">
                <a:lumMod val="50000"/>
                <a:lumOff val="50000"/>
              </a:schemeClr>
            </a:solidFill>
          </a:endParaRPr>
        </a:p>
      </dgm:t>
    </dgm:pt>
    <dgm:pt modelId="{FF7C0DAA-CAF7-4573-9D68-05970DE5C081}" type="parTrans" cxnId="{71BE0F70-E1DC-49D4-9293-A0E4AA226A58}">
      <dgm:prSet/>
      <dgm:spPr/>
      <dgm:t>
        <a:bodyPr/>
        <a:lstStyle/>
        <a:p>
          <a:endParaRPr lang="es-CL" sz="1600"/>
        </a:p>
      </dgm:t>
    </dgm:pt>
    <dgm:pt modelId="{3BF281CC-A975-4A8D-988E-FAB99569C214}" type="sibTrans" cxnId="{71BE0F70-E1DC-49D4-9293-A0E4AA226A58}">
      <dgm:prSet/>
      <dgm:spPr/>
      <dgm:t>
        <a:bodyPr/>
        <a:lstStyle/>
        <a:p>
          <a:endParaRPr lang="es-CL" sz="1600"/>
        </a:p>
      </dgm:t>
    </dgm:pt>
    <dgm:pt modelId="{8DB588B2-E6B4-489C-9F1E-CF4F8E47A058}">
      <dgm:prSet custT="1"/>
      <dgm:spPr/>
      <dgm:t>
        <a:bodyPr/>
        <a:lstStyle/>
        <a:p>
          <a:r>
            <a:rPr lang="es-ES" sz="2400" b="0" dirty="0" err="1" smtClean="0">
              <a:solidFill>
                <a:schemeClr val="tx1">
                  <a:lumMod val="50000"/>
                  <a:lumOff val="50000"/>
                </a:schemeClr>
              </a:solidFill>
            </a:rPr>
            <a:t>ONGs</a:t>
          </a:r>
          <a:endParaRPr lang="es-CL" sz="2400" b="0" dirty="0">
            <a:solidFill>
              <a:schemeClr val="tx1">
                <a:lumMod val="50000"/>
                <a:lumOff val="50000"/>
              </a:schemeClr>
            </a:solidFill>
          </a:endParaRPr>
        </a:p>
      </dgm:t>
    </dgm:pt>
    <dgm:pt modelId="{3E747BB0-D4C3-4FA2-9BAB-8F77330DE5E2}" type="parTrans" cxnId="{C56439D6-4210-417A-A51C-0E0772EA803C}">
      <dgm:prSet/>
      <dgm:spPr/>
      <dgm:t>
        <a:bodyPr/>
        <a:lstStyle/>
        <a:p>
          <a:endParaRPr lang="es-CL" sz="1600"/>
        </a:p>
      </dgm:t>
    </dgm:pt>
    <dgm:pt modelId="{EB78AC06-1A7E-4E3E-9985-967A7B4ED270}" type="sibTrans" cxnId="{C56439D6-4210-417A-A51C-0E0772EA803C}">
      <dgm:prSet/>
      <dgm:spPr/>
      <dgm:t>
        <a:bodyPr/>
        <a:lstStyle/>
        <a:p>
          <a:endParaRPr lang="es-CL" sz="1600"/>
        </a:p>
      </dgm:t>
    </dgm:pt>
    <dgm:pt modelId="{42C90124-468E-4C14-BCFD-F68B279BC6F9}">
      <dgm:prSet custT="1"/>
      <dgm:spPr/>
      <dgm:t>
        <a:bodyPr/>
        <a:lstStyle/>
        <a:p>
          <a:r>
            <a:rPr lang="es-ES" sz="2400" b="0" dirty="0" smtClean="0">
              <a:solidFill>
                <a:schemeClr val="tx1">
                  <a:lumMod val="50000"/>
                  <a:lumOff val="50000"/>
                </a:schemeClr>
              </a:solidFill>
            </a:rPr>
            <a:t>CFT, IP o universidades</a:t>
          </a:r>
          <a:endParaRPr lang="es-CL" sz="2400" b="0" dirty="0">
            <a:solidFill>
              <a:schemeClr val="tx1">
                <a:lumMod val="50000"/>
                <a:lumOff val="50000"/>
              </a:schemeClr>
            </a:solidFill>
          </a:endParaRPr>
        </a:p>
      </dgm:t>
    </dgm:pt>
    <dgm:pt modelId="{F6B3B260-B564-4711-B936-43A77F6E9F4A}" type="parTrans" cxnId="{114132E2-E6E0-4124-AE98-DFFD33D0A93A}">
      <dgm:prSet/>
      <dgm:spPr/>
      <dgm:t>
        <a:bodyPr/>
        <a:lstStyle/>
        <a:p>
          <a:endParaRPr lang="es-CL" sz="1600"/>
        </a:p>
      </dgm:t>
    </dgm:pt>
    <dgm:pt modelId="{DAA6F386-3C70-4E9B-A4C7-2C45155F47E7}" type="sibTrans" cxnId="{114132E2-E6E0-4124-AE98-DFFD33D0A93A}">
      <dgm:prSet/>
      <dgm:spPr/>
      <dgm:t>
        <a:bodyPr/>
        <a:lstStyle/>
        <a:p>
          <a:endParaRPr lang="es-CL" sz="1600"/>
        </a:p>
      </dgm:t>
    </dgm:pt>
    <dgm:pt modelId="{A38EFB14-4818-4D3A-96E3-7124FD2DD8DE}">
      <dgm:prSet phldrT="[Texto]" custT="1"/>
      <dgm:spPr/>
      <dgm:t>
        <a:bodyPr/>
        <a:lstStyle/>
        <a:p>
          <a:r>
            <a:rPr lang="es-CL" sz="2400" b="0" dirty="0" smtClean="0">
              <a:solidFill>
                <a:schemeClr val="tx1">
                  <a:lumMod val="50000"/>
                  <a:lumOff val="50000"/>
                </a:schemeClr>
              </a:solidFill>
            </a:rPr>
            <a:t>Organizaciones Sociales</a:t>
          </a:r>
          <a:endParaRPr lang="es-CL" sz="2400" b="0" dirty="0">
            <a:solidFill>
              <a:schemeClr val="tx1">
                <a:lumMod val="50000"/>
                <a:lumOff val="50000"/>
              </a:schemeClr>
            </a:solidFill>
          </a:endParaRPr>
        </a:p>
      </dgm:t>
    </dgm:pt>
    <dgm:pt modelId="{47372234-AD0D-46AA-BBE6-9D87F3D6ABFC}" type="parTrans" cxnId="{E0B42EC9-5A60-4E7C-B032-D33569E85C94}">
      <dgm:prSet/>
      <dgm:spPr/>
      <dgm:t>
        <a:bodyPr/>
        <a:lstStyle/>
        <a:p>
          <a:endParaRPr lang="es-CL"/>
        </a:p>
      </dgm:t>
    </dgm:pt>
    <dgm:pt modelId="{41F1B0A8-0BD1-4DCB-923F-5A8D1A258354}" type="sibTrans" cxnId="{E0B42EC9-5A60-4E7C-B032-D33569E85C94}">
      <dgm:prSet/>
      <dgm:spPr/>
      <dgm:t>
        <a:bodyPr/>
        <a:lstStyle/>
        <a:p>
          <a:endParaRPr lang="es-CL"/>
        </a:p>
      </dgm:t>
    </dgm:pt>
    <dgm:pt modelId="{40B662AE-C4E0-402D-8197-7CE54C3AF3C3}">
      <dgm:prSet phldrT="[Texto]" custT="1"/>
      <dgm:spPr/>
      <dgm:t>
        <a:bodyPr/>
        <a:lstStyle/>
        <a:p>
          <a:r>
            <a:rPr lang="es-CL" sz="2400" b="0" dirty="0" smtClean="0">
              <a:solidFill>
                <a:schemeClr val="tx1">
                  <a:lumMod val="50000"/>
                  <a:lumOff val="50000"/>
                </a:schemeClr>
              </a:solidFill>
            </a:rPr>
            <a:t>Juntas de Vecinos</a:t>
          </a:r>
          <a:endParaRPr lang="es-CL" sz="2400" b="0" dirty="0">
            <a:solidFill>
              <a:schemeClr val="tx1">
                <a:lumMod val="50000"/>
                <a:lumOff val="50000"/>
              </a:schemeClr>
            </a:solidFill>
          </a:endParaRPr>
        </a:p>
      </dgm:t>
    </dgm:pt>
    <dgm:pt modelId="{5DF0C212-FAE3-4E1B-AFFB-FB9958BDB864}" type="parTrans" cxnId="{C8245795-FAA0-4DEA-B7B8-DCE8A9CDFA35}">
      <dgm:prSet/>
      <dgm:spPr/>
      <dgm:t>
        <a:bodyPr/>
        <a:lstStyle/>
        <a:p>
          <a:endParaRPr lang="es-CL"/>
        </a:p>
      </dgm:t>
    </dgm:pt>
    <dgm:pt modelId="{2B739C26-18DE-45B5-B252-514FEC1772C7}" type="sibTrans" cxnId="{C8245795-FAA0-4DEA-B7B8-DCE8A9CDFA35}">
      <dgm:prSet/>
      <dgm:spPr/>
      <dgm:t>
        <a:bodyPr/>
        <a:lstStyle/>
        <a:p>
          <a:endParaRPr lang="es-CL"/>
        </a:p>
      </dgm:t>
    </dgm:pt>
    <dgm:pt modelId="{AB5BBE03-6964-4F17-95B2-14EC82001CB8}">
      <dgm:prSet custT="1"/>
      <dgm:spPr/>
      <dgm:t>
        <a:bodyPr/>
        <a:lstStyle/>
        <a:p>
          <a:r>
            <a:rPr lang="es-CL" sz="2400" b="0" dirty="0" smtClean="0">
              <a:solidFill>
                <a:schemeClr val="tx1">
                  <a:lumMod val="50000"/>
                  <a:lumOff val="50000"/>
                </a:schemeClr>
              </a:solidFill>
            </a:rPr>
            <a:t>Otros</a:t>
          </a:r>
          <a:endParaRPr lang="es-CL" sz="2400" b="0" dirty="0">
            <a:solidFill>
              <a:schemeClr val="tx1">
                <a:lumMod val="50000"/>
                <a:lumOff val="50000"/>
              </a:schemeClr>
            </a:solidFill>
          </a:endParaRPr>
        </a:p>
      </dgm:t>
    </dgm:pt>
    <dgm:pt modelId="{72463BF1-59C4-4F48-859E-3AE7CC1AAB13}" type="parTrans" cxnId="{CC64EA37-B9B2-4F0A-8103-2B25463584D1}">
      <dgm:prSet/>
      <dgm:spPr/>
      <dgm:t>
        <a:bodyPr/>
        <a:lstStyle/>
        <a:p>
          <a:endParaRPr lang="es-CL"/>
        </a:p>
      </dgm:t>
    </dgm:pt>
    <dgm:pt modelId="{DFBDAA85-6F06-4AB9-BEA8-25AF7EC9196D}" type="sibTrans" cxnId="{CC64EA37-B9B2-4F0A-8103-2B25463584D1}">
      <dgm:prSet/>
      <dgm:spPr/>
      <dgm:t>
        <a:bodyPr/>
        <a:lstStyle/>
        <a:p>
          <a:endParaRPr lang="es-CL"/>
        </a:p>
      </dgm:t>
    </dgm:pt>
    <dgm:pt modelId="{BDCD9185-0F41-4D12-B19A-1F3120B5A5FD}" type="pres">
      <dgm:prSet presAssocID="{79104DB3-1578-4FC2-AF6C-4CF6CF403369}" presName="Name0" presStyleCnt="0">
        <dgm:presLayoutVars>
          <dgm:chMax val="7"/>
          <dgm:chPref val="7"/>
          <dgm:dir/>
          <dgm:animLvl val="lvl"/>
        </dgm:presLayoutVars>
      </dgm:prSet>
      <dgm:spPr/>
      <dgm:t>
        <a:bodyPr/>
        <a:lstStyle/>
        <a:p>
          <a:endParaRPr lang="es-CL"/>
        </a:p>
      </dgm:t>
    </dgm:pt>
    <dgm:pt modelId="{8D2B6F01-7887-49FD-952E-164F091154EE}" type="pres">
      <dgm:prSet presAssocID="{9B3F570E-73DC-47D7-987D-C98BA48DEFFE}" presName="Accent1" presStyleCnt="0"/>
      <dgm:spPr/>
    </dgm:pt>
    <dgm:pt modelId="{92D3B7EC-BCAC-4371-92C8-39D53A4F89AE}" type="pres">
      <dgm:prSet presAssocID="{9B3F570E-73DC-47D7-987D-C98BA48DEFFE}" presName="Accent" presStyleLbl="node1" presStyleIdx="0" presStyleCnt="1"/>
      <dgm:spPr/>
    </dgm:pt>
    <dgm:pt modelId="{27BB7713-5A08-49D9-916E-C601D944C871}" type="pres">
      <dgm:prSet presAssocID="{9B3F570E-73DC-47D7-987D-C98BA48DEFFE}" presName="Child1" presStyleLbl="revTx" presStyleIdx="0" presStyleCnt="2">
        <dgm:presLayoutVars>
          <dgm:chMax val="0"/>
          <dgm:chPref val="0"/>
          <dgm:bulletEnabled val="1"/>
        </dgm:presLayoutVars>
      </dgm:prSet>
      <dgm:spPr/>
      <dgm:t>
        <a:bodyPr/>
        <a:lstStyle/>
        <a:p>
          <a:endParaRPr lang="es-CL"/>
        </a:p>
      </dgm:t>
    </dgm:pt>
    <dgm:pt modelId="{B484A827-3CCB-4489-A3CA-BA7FB5ABDC15}" type="pres">
      <dgm:prSet presAssocID="{9B3F570E-73DC-47D7-987D-C98BA48DEFFE}" presName="Parent1" presStyleLbl="revTx" presStyleIdx="1" presStyleCnt="2">
        <dgm:presLayoutVars>
          <dgm:chMax val="1"/>
          <dgm:chPref val="1"/>
          <dgm:bulletEnabled val="1"/>
        </dgm:presLayoutVars>
      </dgm:prSet>
      <dgm:spPr/>
      <dgm:t>
        <a:bodyPr/>
        <a:lstStyle/>
        <a:p>
          <a:endParaRPr lang="es-CL"/>
        </a:p>
      </dgm:t>
    </dgm:pt>
  </dgm:ptLst>
  <dgm:cxnLst>
    <dgm:cxn modelId="{E7CCC3E6-8DDC-4C95-B6D9-812D4D4DE2E0}" type="presOf" srcId="{79104DB3-1578-4FC2-AF6C-4CF6CF403369}" destId="{BDCD9185-0F41-4D12-B19A-1F3120B5A5FD}" srcOrd="0" destOrd="0" presId="urn:microsoft.com/office/officeart/2009/layout/CircleArrowProcess"/>
    <dgm:cxn modelId="{44FC65B7-A132-4627-BAE6-496E4A1DCD29}" type="presOf" srcId="{AB5BBE03-6964-4F17-95B2-14EC82001CB8}" destId="{27BB7713-5A08-49D9-916E-C601D944C871}" srcOrd="0" destOrd="8" presId="urn:microsoft.com/office/officeart/2009/layout/CircleArrowProcess"/>
    <dgm:cxn modelId="{54F39FFA-89AF-4DF0-BC6B-635CD811D033}" type="presOf" srcId="{AC6AB183-03E3-46C3-9A81-B5438FE63A4E}" destId="{27BB7713-5A08-49D9-916E-C601D944C871}" srcOrd="0" destOrd="3" presId="urn:microsoft.com/office/officeart/2009/layout/CircleArrowProcess"/>
    <dgm:cxn modelId="{D3660715-A094-4454-972C-9C064278C2A1}" srcId="{9B3F570E-73DC-47D7-987D-C98BA48DEFFE}" destId="{2588C6F0-A729-4B34-BFF0-7730C26F0808}" srcOrd="2" destOrd="0" parTransId="{BF97D004-55BC-410F-9F5A-A3814F5EE463}" sibTransId="{186E7175-DD89-4F48-9AFF-B22ECF39D7FA}"/>
    <dgm:cxn modelId="{8A098697-EE45-417E-84C8-BD374CA79C2C}" srcId="{79104DB3-1578-4FC2-AF6C-4CF6CF403369}" destId="{9B3F570E-73DC-47D7-987D-C98BA48DEFFE}" srcOrd="0" destOrd="0" parTransId="{1C9B5FFA-7470-433A-A742-896015E8A501}" sibTransId="{050EE267-D27C-4E74-B0E0-BC8661314AD3}"/>
    <dgm:cxn modelId="{BE841CA5-8D53-44DF-8277-0EEA6805B359}" srcId="{9B3F570E-73DC-47D7-987D-C98BA48DEFFE}" destId="{5136B6B8-FC88-430E-8EE9-E2CD2651BDF2}" srcOrd="0" destOrd="0" parTransId="{DC1B4222-1836-486F-B07D-EB4B592C99E4}" sibTransId="{219424D0-DD80-4B09-A8B5-888CBEC73BD0}"/>
    <dgm:cxn modelId="{71BE0F70-E1DC-49D4-9293-A0E4AA226A58}" srcId="{9B3F570E-73DC-47D7-987D-C98BA48DEFFE}" destId="{AC6AB183-03E3-46C3-9A81-B5438FE63A4E}" srcOrd="3" destOrd="0" parTransId="{FF7C0DAA-CAF7-4573-9D68-05970DE5C081}" sibTransId="{3BF281CC-A975-4A8D-988E-FAB99569C214}"/>
    <dgm:cxn modelId="{C8245795-FAA0-4DEA-B7B8-DCE8A9CDFA35}" srcId="{9B3F570E-73DC-47D7-987D-C98BA48DEFFE}" destId="{40B662AE-C4E0-402D-8197-7CE54C3AF3C3}" srcOrd="5" destOrd="0" parTransId="{5DF0C212-FAE3-4E1B-AFFB-FB9958BDB864}" sibTransId="{2B739C26-18DE-45B5-B252-514FEC1772C7}"/>
    <dgm:cxn modelId="{E0B42EC9-5A60-4E7C-B032-D33569E85C94}" srcId="{9B3F570E-73DC-47D7-987D-C98BA48DEFFE}" destId="{A38EFB14-4818-4D3A-96E3-7124FD2DD8DE}" srcOrd="6" destOrd="0" parTransId="{47372234-AD0D-46AA-BBE6-9D87F3D6ABFC}" sibTransId="{41F1B0A8-0BD1-4DCB-923F-5A8D1A258354}"/>
    <dgm:cxn modelId="{054C6F1C-8A6A-43E6-870A-3AE703AAC8C2}" srcId="{9B3F570E-73DC-47D7-987D-C98BA48DEFFE}" destId="{2FE783EE-71B4-4A5F-8E61-98575DDA6089}" srcOrd="1" destOrd="0" parTransId="{81CAF233-DBA6-4BD8-BB6F-16032F6529AE}" sibTransId="{4DF0BD71-CAE0-4721-A1BA-DD8C7895140B}"/>
    <dgm:cxn modelId="{6B57DFFE-4615-46D5-B94B-F4C7CDF3DB66}" type="presOf" srcId="{9B3F570E-73DC-47D7-987D-C98BA48DEFFE}" destId="{B484A827-3CCB-4489-A3CA-BA7FB5ABDC15}" srcOrd="0" destOrd="0" presId="urn:microsoft.com/office/officeart/2009/layout/CircleArrowProcess"/>
    <dgm:cxn modelId="{75CAD59B-99B8-4A70-A64B-E73613815610}" type="presOf" srcId="{5136B6B8-FC88-430E-8EE9-E2CD2651BDF2}" destId="{27BB7713-5A08-49D9-916E-C601D944C871}" srcOrd="0" destOrd="0" presId="urn:microsoft.com/office/officeart/2009/layout/CircleArrowProcess"/>
    <dgm:cxn modelId="{CC64EA37-B9B2-4F0A-8103-2B25463584D1}" srcId="{9B3F570E-73DC-47D7-987D-C98BA48DEFFE}" destId="{AB5BBE03-6964-4F17-95B2-14EC82001CB8}" srcOrd="8" destOrd="0" parTransId="{72463BF1-59C4-4F48-859E-3AE7CC1AAB13}" sibTransId="{DFBDAA85-6F06-4AB9-BEA8-25AF7EC9196D}"/>
    <dgm:cxn modelId="{E2FE8C1D-8074-48B8-82D2-765460637BAC}" type="presOf" srcId="{2FE783EE-71B4-4A5F-8E61-98575DDA6089}" destId="{27BB7713-5A08-49D9-916E-C601D944C871}" srcOrd="0" destOrd="1" presId="urn:microsoft.com/office/officeart/2009/layout/CircleArrowProcess"/>
    <dgm:cxn modelId="{114132E2-E6E0-4124-AE98-DFFD33D0A93A}" srcId="{9B3F570E-73DC-47D7-987D-C98BA48DEFFE}" destId="{42C90124-468E-4C14-BCFD-F68B279BC6F9}" srcOrd="7" destOrd="0" parTransId="{F6B3B260-B564-4711-B936-43A77F6E9F4A}" sibTransId="{DAA6F386-3C70-4E9B-A4C7-2C45155F47E7}"/>
    <dgm:cxn modelId="{01C4106D-52FE-4AAE-BC04-D88A69A8301D}" type="presOf" srcId="{40B662AE-C4E0-402D-8197-7CE54C3AF3C3}" destId="{27BB7713-5A08-49D9-916E-C601D944C871}" srcOrd="0" destOrd="5" presId="urn:microsoft.com/office/officeart/2009/layout/CircleArrowProcess"/>
    <dgm:cxn modelId="{0946BC77-D644-46D0-9084-1EFFCF4FB2A1}" type="presOf" srcId="{2588C6F0-A729-4B34-BFF0-7730C26F0808}" destId="{27BB7713-5A08-49D9-916E-C601D944C871}" srcOrd="0" destOrd="2" presId="urn:microsoft.com/office/officeart/2009/layout/CircleArrowProcess"/>
    <dgm:cxn modelId="{379D41C3-D33E-4AEA-A1F8-79053A94BE10}" type="presOf" srcId="{42C90124-468E-4C14-BCFD-F68B279BC6F9}" destId="{27BB7713-5A08-49D9-916E-C601D944C871}" srcOrd="0" destOrd="7" presId="urn:microsoft.com/office/officeart/2009/layout/CircleArrowProcess"/>
    <dgm:cxn modelId="{1D3C16F7-D1BF-45F0-8F23-87EB7A7F2309}" type="presOf" srcId="{A38EFB14-4818-4D3A-96E3-7124FD2DD8DE}" destId="{27BB7713-5A08-49D9-916E-C601D944C871}" srcOrd="0" destOrd="6" presId="urn:microsoft.com/office/officeart/2009/layout/CircleArrowProcess"/>
    <dgm:cxn modelId="{C56439D6-4210-417A-A51C-0E0772EA803C}" srcId="{9B3F570E-73DC-47D7-987D-C98BA48DEFFE}" destId="{8DB588B2-E6B4-489C-9F1E-CF4F8E47A058}" srcOrd="4" destOrd="0" parTransId="{3E747BB0-D4C3-4FA2-9BAB-8F77330DE5E2}" sibTransId="{EB78AC06-1A7E-4E3E-9985-967A7B4ED270}"/>
    <dgm:cxn modelId="{0ED006ED-1761-4816-829A-915C830FD87F}" type="presOf" srcId="{8DB588B2-E6B4-489C-9F1E-CF4F8E47A058}" destId="{27BB7713-5A08-49D9-916E-C601D944C871}" srcOrd="0" destOrd="4" presId="urn:microsoft.com/office/officeart/2009/layout/CircleArrowProcess"/>
    <dgm:cxn modelId="{D65C781F-E5D6-495E-AD87-03BC70E03F37}" type="presParOf" srcId="{BDCD9185-0F41-4D12-B19A-1F3120B5A5FD}" destId="{8D2B6F01-7887-49FD-952E-164F091154EE}" srcOrd="0" destOrd="0" presId="urn:microsoft.com/office/officeart/2009/layout/CircleArrowProcess"/>
    <dgm:cxn modelId="{C1DA71AF-D1D1-4365-A157-D37802C31707}" type="presParOf" srcId="{8D2B6F01-7887-49FD-952E-164F091154EE}" destId="{92D3B7EC-BCAC-4371-92C8-39D53A4F89AE}" srcOrd="0" destOrd="0" presId="urn:microsoft.com/office/officeart/2009/layout/CircleArrowProcess"/>
    <dgm:cxn modelId="{4D877103-1979-4AF8-8C00-D101F34A15A1}" type="presParOf" srcId="{BDCD9185-0F41-4D12-B19A-1F3120B5A5FD}" destId="{27BB7713-5A08-49D9-916E-C601D944C871}" srcOrd="1" destOrd="0" presId="urn:microsoft.com/office/officeart/2009/layout/CircleArrowProcess"/>
    <dgm:cxn modelId="{774CC6B5-1D35-4F34-ABEB-7FE625D002E5}" type="presParOf" srcId="{BDCD9185-0F41-4D12-B19A-1F3120B5A5FD}" destId="{B484A827-3CCB-4489-A3CA-BA7FB5ABDC15}" srcOrd="2"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F430D9-86C1-4ED4-9711-4797B9EFE533}" type="doc">
      <dgm:prSet loTypeId="urn:microsoft.com/office/officeart/2005/8/layout/chevron2" loCatId="list" qsTypeId="urn:microsoft.com/office/officeart/2005/8/quickstyle/simple1" qsCatId="simple" csTypeId="urn:microsoft.com/office/officeart/2005/8/colors/accent1_3" csCatId="accent1" phldr="1"/>
      <dgm:spPr/>
      <dgm:t>
        <a:bodyPr/>
        <a:lstStyle/>
        <a:p>
          <a:endParaRPr lang="es-CL"/>
        </a:p>
      </dgm:t>
    </dgm:pt>
    <dgm:pt modelId="{59CC1A7C-58F3-400D-A2EE-08563033336C}">
      <dgm:prSet phldrT="[Texto]" custT="1"/>
      <dgm:spPr/>
      <dgm:t>
        <a:bodyPr/>
        <a:lstStyle/>
        <a:p>
          <a:r>
            <a:rPr lang="es-CL" sz="3600" smtClean="0"/>
            <a:t> </a:t>
          </a:r>
          <a:endParaRPr lang="es-CL" sz="3600" dirty="0"/>
        </a:p>
      </dgm:t>
    </dgm:pt>
    <dgm:pt modelId="{F073E9A4-5321-4006-A0A1-001E2A8F9B59}" type="parTrans" cxnId="{96DCDA62-1FAB-4F74-9D4A-07196CF614D1}">
      <dgm:prSet/>
      <dgm:spPr/>
      <dgm:t>
        <a:bodyPr/>
        <a:lstStyle/>
        <a:p>
          <a:endParaRPr lang="es-CL" sz="3600">
            <a:solidFill>
              <a:srgbClr val="404040"/>
            </a:solidFill>
          </a:endParaRPr>
        </a:p>
      </dgm:t>
    </dgm:pt>
    <dgm:pt modelId="{F325229E-6A6C-4297-BB66-99037D54735E}" type="sibTrans" cxnId="{96DCDA62-1FAB-4F74-9D4A-07196CF614D1}">
      <dgm:prSet/>
      <dgm:spPr/>
      <dgm:t>
        <a:bodyPr/>
        <a:lstStyle/>
        <a:p>
          <a:endParaRPr lang="es-CL" sz="3600">
            <a:solidFill>
              <a:srgbClr val="404040"/>
            </a:solidFill>
          </a:endParaRPr>
        </a:p>
      </dgm:t>
    </dgm:pt>
    <dgm:pt modelId="{9FB740CB-53B5-41A4-884D-30F8AE4CC047}">
      <dgm:prSet phldrT="[Texto]" custT="1"/>
      <dgm:spPr/>
      <dgm:t>
        <a:bodyPr/>
        <a:lstStyle/>
        <a:p>
          <a:r>
            <a:rPr lang="es-CL" sz="2800" b="0" dirty="0" smtClean="0">
              <a:solidFill>
                <a:schemeClr val="tx1">
                  <a:lumMod val="50000"/>
                  <a:lumOff val="50000"/>
                </a:schemeClr>
              </a:solidFill>
            </a:rPr>
            <a:t>Proyectos de Energización</a:t>
          </a:r>
          <a:endParaRPr lang="es-CL" sz="2800" b="0" dirty="0">
            <a:solidFill>
              <a:schemeClr val="tx1">
                <a:lumMod val="50000"/>
                <a:lumOff val="50000"/>
              </a:schemeClr>
            </a:solidFill>
          </a:endParaRPr>
        </a:p>
      </dgm:t>
    </dgm:pt>
    <dgm:pt modelId="{661894B9-92FA-4923-9783-5D3CBCFDF8B1}" type="parTrans" cxnId="{79F0789D-2216-41C5-AC57-C2B54BC0EA6F}">
      <dgm:prSet/>
      <dgm:spPr/>
      <dgm:t>
        <a:bodyPr/>
        <a:lstStyle/>
        <a:p>
          <a:endParaRPr lang="es-CL" sz="3600">
            <a:solidFill>
              <a:srgbClr val="404040"/>
            </a:solidFill>
          </a:endParaRPr>
        </a:p>
      </dgm:t>
    </dgm:pt>
    <dgm:pt modelId="{B24493C3-5BDF-43E7-842F-878FBB5E1CBF}" type="sibTrans" cxnId="{79F0789D-2216-41C5-AC57-C2B54BC0EA6F}">
      <dgm:prSet/>
      <dgm:spPr/>
      <dgm:t>
        <a:bodyPr/>
        <a:lstStyle/>
        <a:p>
          <a:endParaRPr lang="es-CL" sz="3600">
            <a:solidFill>
              <a:srgbClr val="404040"/>
            </a:solidFill>
          </a:endParaRPr>
        </a:p>
      </dgm:t>
    </dgm:pt>
    <dgm:pt modelId="{BAB70141-8E01-4646-861B-ECFD2B0A1FE4}">
      <dgm:prSet phldrT="[Texto]" custT="1"/>
      <dgm:spPr/>
      <dgm:t>
        <a:bodyPr/>
        <a:lstStyle/>
        <a:p>
          <a:r>
            <a:rPr lang="es-CL" sz="3600" smtClean="0"/>
            <a:t> </a:t>
          </a:r>
          <a:endParaRPr lang="es-CL" sz="3600" dirty="0"/>
        </a:p>
      </dgm:t>
    </dgm:pt>
    <dgm:pt modelId="{DD1DF2EF-72CF-4D6A-8325-821E9F10CA97}" type="parTrans" cxnId="{BEED8C5B-ACAA-4001-93D3-794FF04C18BD}">
      <dgm:prSet/>
      <dgm:spPr/>
      <dgm:t>
        <a:bodyPr/>
        <a:lstStyle/>
        <a:p>
          <a:endParaRPr lang="es-CL" sz="3600">
            <a:solidFill>
              <a:srgbClr val="404040"/>
            </a:solidFill>
          </a:endParaRPr>
        </a:p>
      </dgm:t>
    </dgm:pt>
    <dgm:pt modelId="{3FB81945-F973-4262-A5B9-FD76B26D672F}" type="sibTrans" cxnId="{BEED8C5B-ACAA-4001-93D3-794FF04C18BD}">
      <dgm:prSet/>
      <dgm:spPr/>
      <dgm:t>
        <a:bodyPr/>
        <a:lstStyle/>
        <a:p>
          <a:endParaRPr lang="es-CL" sz="3600">
            <a:solidFill>
              <a:srgbClr val="404040"/>
            </a:solidFill>
          </a:endParaRPr>
        </a:p>
      </dgm:t>
    </dgm:pt>
    <dgm:pt modelId="{FF535F7B-EEE2-43D5-91CC-75D2E2C662B5}">
      <dgm:prSet phldrT="[Texto]" custT="1"/>
      <dgm:spPr/>
      <dgm:t>
        <a:bodyPr/>
        <a:lstStyle/>
        <a:p>
          <a:r>
            <a:rPr lang="es-CL" sz="2800" dirty="0" smtClean="0">
              <a:solidFill>
                <a:schemeClr val="tx1">
                  <a:lumMod val="50000"/>
                  <a:lumOff val="50000"/>
                </a:schemeClr>
              </a:solidFill>
            </a:rPr>
            <a:t>Talleres de Capacitación</a:t>
          </a:r>
          <a:endParaRPr lang="es-CL" sz="2800" dirty="0">
            <a:solidFill>
              <a:schemeClr val="tx1">
                <a:lumMod val="50000"/>
                <a:lumOff val="50000"/>
              </a:schemeClr>
            </a:solidFill>
          </a:endParaRPr>
        </a:p>
      </dgm:t>
    </dgm:pt>
    <dgm:pt modelId="{E53B788C-9628-4283-A6A8-E286FAB560A3}" type="parTrans" cxnId="{4E37E580-0541-4E39-8151-E38D9FC28378}">
      <dgm:prSet/>
      <dgm:spPr/>
      <dgm:t>
        <a:bodyPr/>
        <a:lstStyle/>
        <a:p>
          <a:endParaRPr lang="es-CL" sz="3600">
            <a:solidFill>
              <a:srgbClr val="404040"/>
            </a:solidFill>
          </a:endParaRPr>
        </a:p>
      </dgm:t>
    </dgm:pt>
    <dgm:pt modelId="{69BBC679-6D22-45BF-8431-B617779C21B2}" type="sibTrans" cxnId="{4E37E580-0541-4E39-8151-E38D9FC28378}">
      <dgm:prSet/>
      <dgm:spPr/>
      <dgm:t>
        <a:bodyPr/>
        <a:lstStyle/>
        <a:p>
          <a:endParaRPr lang="es-CL" sz="3600">
            <a:solidFill>
              <a:srgbClr val="404040"/>
            </a:solidFill>
          </a:endParaRPr>
        </a:p>
      </dgm:t>
    </dgm:pt>
    <dgm:pt modelId="{34F72130-2228-45B3-BB2B-702C477329AA}" type="pres">
      <dgm:prSet presAssocID="{84F430D9-86C1-4ED4-9711-4797B9EFE533}" presName="linearFlow" presStyleCnt="0">
        <dgm:presLayoutVars>
          <dgm:dir/>
          <dgm:animLvl val="lvl"/>
          <dgm:resizeHandles val="exact"/>
        </dgm:presLayoutVars>
      </dgm:prSet>
      <dgm:spPr/>
      <dgm:t>
        <a:bodyPr/>
        <a:lstStyle/>
        <a:p>
          <a:endParaRPr lang="es-CL"/>
        </a:p>
      </dgm:t>
    </dgm:pt>
    <dgm:pt modelId="{081FF0ED-80BC-45BE-9E7A-FED632AB1113}" type="pres">
      <dgm:prSet presAssocID="{59CC1A7C-58F3-400D-A2EE-08563033336C}" presName="composite" presStyleCnt="0"/>
      <dgm:spPr/>
      <dgm:t>
        <a:bodyPr/>
        <a:lstStyle/>
        <a:p>
          <a:endParaRPr lang="es-CL"/>
        </a:p>
      </dgm:t>
    </dgm:pt>
    <dgm:pt modelId="{FAD853B9-388D-4BC5-B634-29685BD0D427}" type="pres">
      <dgm:prSet presAssocID="{59CC1A7C-58F3-400D-A2EE-08563033336C}" presName="parentText" presStyleLbl="alignNode1" presStyleIdx="0" presStyleCnt="2">
        <dgm:presLayoutVars>
          <dgm:chMax val="1"/>
          <dgm:bulletEnabled val="1"/>
        </dgm:presLayoutVars>
      </dgm:prSet>
      <dgm:spPr/>
      <dgm:t>
        <a:bodyPr/>
        <a:lstStyle/>
        <a:p>
          <a:endParaRPr lang="es-CL"/>
        </a:p>
      </dgm:t>
    </dgm:pt>
    <dgm:pt modelId="{7DE7F8C6-46E5-4D3A-B450-D31A381D9EAB}" type="pres">
      <dgm:prSet presAssocID="{59CC1A7C-58F3-400D-A2EE-08563033336C}" presName="descendantText" presStyleLbl="alignAcc1" presStyleIdx="0" presStyleCnt="2">
        <dgm:presLayoutVars>
          <dgm:bulletEnabled val="1"/>
        </dgm:presLayoutVars>
      </dgm:prSet>
      <dgm:spPr/>
      <dgm:t>
        <a:bodyPr/>
        <a:lstStyle/>
        <a:p>
          <a:endParaRPr lang="es-CL"/>
        </a:p>
      </dgm:t>
    </dgm:pt>
    <dgm:pt modelId="{7D2B13EC-EACE-4A98-9D00-D618C6854B1A}" type="pres">
      <dgm:prSet presAssocID="{F325229E-6A6C-4297-BB66-99037D54735E}" presName="sp" presStyleCnt="0"/>
      <dgm:spPr/>
      <dgm:t>
        <a:bodyPr/>
        <a:lstStyle/>
        <a:p>
          <a:endParaRPr lang="es-CL"/>
        </a:p>
      </dgm:t>
    </dgm:pt>
    <dgm:pt modelId="{A420907B-B4C3-4116-95D0-AF1F07C950F3}" type="pres">
      <dgm:prSet presAssocID="{BAB70141-8E01-4646-861B-ECFD2B0A1FE4}" presName="composite" presStyleCnt="0"/>
      <dgm:spPr/>
      <dgm:t>
        <a:bodyPr/>
        <a:lstStyle/>
        <a:p>
          <a:endParaRPr lang="es-CL"/>
        </a:p>
      </dgm:t>
    </dgm:pt>
    <dgm:pt modelId="{010513D3-3864-4C76-994E-EB19C076F2A0}" type="pres">
      <dgm:prSet presAssocID="{BAB70141-8E01-4646-861B-ECFD2B0A1FE4}" presName="parentText" presStyleLbl="alignNode1" presStyleIdx="1" presStyleCnt="2">
        <dgm:presLayoutVars>
          <dgm:chMax val="1"/>
          <dgm:bulletEnabled val="1"/>
        </dgm:presLayoutVars>
      </dgm:prSet>
      <dgm:spPr/>
      <dgm:t>
        <a:bodyPr/>
        <a:lstStyle/>
        <a:p>
          <a:endParaRPr lang="es-CL"/>
        </a:p>
      </dgm:t>
    </dgm:pt>
    <dgm:pt modelId="{95E4E805-8FBE-4042-8AD6-F18F10F13E23}" type="pres">
      <dgm:prSet presAssocID="{BAB70141-8E01-4646-861B-ECFD2B0A1FE4}" presName="descendantText" presStyleLbl="alignAcc1" presStyleIdx="1" presStyleCnt="2">
        <dgm:presLayoutVars>
          <dgm:bulletEnabled val="1"/>
        </dgm:presLayoutVars>
      </dgm:prSet>
      <dgm:spPr/>
      <dgm:t>
        <a:bodyPr/>
        <a:lstStyle/>
        <a:p>
          <a:endParaRPr lang="es-CL"/>
        </a:p>
      </dgm:t>
    </dgm:pt>
  </dgm:ptLst>
  <dgm:cxnLst>
    <dgm:cxn modelId="{F34B1232-D86A-4FE7-865C-B8E6BF407AEF}" type="presOf" srcId="{59CC1A7C-58F3-400D-A2EE-08563033336C}" destId="{FAD853B9-388D-4BC5-B634-29685BD0D427}" srcOrd="0" destOrd="0" presId="urn:microsoft.com/office/officeart/2005/8/layout/chevron2"/>
    <dgm:cxn modelId="{12EA6F2B-3EC3-4710-8BB0-69D1DD390F61}" type="presOf" srcId="{9FB740CB-53B5-41A4-884D-30F8AE4CC047}" destId="{7DE7F8C6-46E5-4D3A-B450-D31A381D9EAB}" srcOrd="0" destOrd="0" presId="urn:microsoft.com/office/officeart/2005/8/layout/chevron2"/>
    <dgm:cxn modelId="{BEED8C5B-ACAA-4001-93D3-794FF04C18BD}" srcId="{84F430D9-86C1-4ED4-9711-4797B9EFE533}" destId="{BAB70141-8E01-4646-861B-ECFD2B0A1FE4}" srcOrd="1" destOrd="0" parTransId="{DD1DF2EF-72CF-4D6A-8325-821E9F10CA97}" sibTransId="{3FB81945-F973-4262-A5B9-FD76B26D672F}"/>
    <dgm:cxn modelId="{37E14149-FE7C-4FA4-98A3-46D6D41DAD54}" type="presOf" srcId="{FF535F7B-EEE2-43D5-91CC-75D2E2C662B5}" destId="{95E4E805-8FBE-4042-8AD6-F18F10F13E23}" srcOrd="0" destOrd="0" presId="urn:microsoft.com/office/officeart/2005/8/layout/chevron2"/>
    <dgm:cxn modelId="{08F1D61C-4E3D-404A-AC07-DE74E4CB1B2D}" type="presOf" srcId="{84F430D9-86C1-4ED4-9711-4797B9EFE533}" destId="{34F72130-2228-45B3-BB2B-702C477329AA}" srcOrd="0" destOrd="0" presId="urn:microsoft.com/office/officeart/2005/8/layout/chevron2"/>
    <dgm:cxn modelId="{96DCDA62-1FAB-4F74-9D4A-07196CF614D1}" srcId="{84F430D9-86C1-4ED4-9711-4797B9EFE533}" destId="{59CC1A7C-58F3-400D-A2EE-08563033336C}" srcOrd="0" destOrd="0" parTransId="{F073E9A4-5321-4006-A0A1-001E2A8F9B59}" sibTransId="{F325229E-6A6C-4297-BB66-99037D54735E}"/>
    <dgm:cxn modelId="{5F5B3D52-9AED-4DC2-AA19-AC7371BBE947}" type="presOf" srcId="{BAB70141-8E01-4646-861B-ECFD2B0A1FE4}" destId="{010513D3-3864-4C76-994E-EB19C076F2A0}" srcOrd="0" destOrd="0" presId="urn:microsoft.com/office/officeart/2005/8/layout/chevron2"/>
    <dgm:cxn modelId="{79F0789D-2216-41C5-AC57-C2B54BC0EA6F}" srcId="{59CC1A7C-58F3-400D-A2EE-08563033336C}" destId="{9FB740CB-53B5-41A4-884D-30F8AE4CC047}" srcOrd="0" destOrd="0" parTransId="{661894B9-92FA-4923-9783-5D3CBCFDF8B1}" sibTransId="{B24493C3-5BDF-43E7-842F-878FBB5E1CBF}"/>
    <dgm:cxn modelId="{4E37E580-0541-4E39-8151-E38D9FC28378}" srcId="{BAB70141-8E01-4646-861B-ECFD2B0A1FE4}" destId="{FF535F7B-EEE2-43D5-91CC-75D2E2C662B5}" srcOrd="0" destOrd="0" parTransId="{E53B788C-9628-4283-A6A8-E286FAB560A3}" sibTransId="{69BBC679-6D22-45BF-8431-B617779C21B2}"/>
    <dgm:cxn modelId="{C4EBD1C8-A647-4355-960B-7FBCF0E49A39}" type="presParOf" srcId="{34F72130-2228-45B3-BB2B-702C477329AA}" destId="{081FF0ED-80BC-45BE-9E7A-FED632AB1113}" srcOrd="0" destOrd="0" presId="urn:microsoft.com/office/officeart/2005/8/layout/chevron2"/>
    <dgm:cxn modelId="{EDCD2FB4-BC33-474E-8790-08F6F127B1F9}" type="presParOf" srcId="{081FF0ED-80BC-45BE-9E7A-FED632AB1113}" destId="{FAD853B9-388D-4BC5-B634-29685BD0D427}" srcOrd="0" destOrd="0" presId="urn:microsoft.com/office/officeart/2005/8/layout/chevron2"/>
    <dgm:cxn modelId="{CEAA4B6E-02CB-4359-86A3-5BF0D74097A7}" type="presParOf" srcId="{081FF0ED-80BC-45BE-9E7A-FED632AB1113}" destId="{7DE7F8C6-46E5-4D3A-B450-D31A381D9EAB}" srcOrd="1" destOrd="0" presId="urn:microsoft.com/office/officeart/2005/8/layout/chevron2"/>
    <dgm:cxn modelId="{4F78A3E5-6A6A-4D7B-8D4C-47B1CF35DECC}" type="presParOf" srcId="{34F72130-2228-45B3-BB2B-702C477329AA}" destId="{7D2B13EC-EACE-4A98-9D00-D618C6854B1A}" srcOrd="1" destOrd="0" presId="urn:microsoft.com/office/officeart/2005/8/layout/chevron2"/>
    <dgm:cxn modelId="{640C62A9-18FD-4BA7-A933-62ECCFC7B9C1}" type="presParOf" srcId="{34F72130-2228-45B3-BB2B-702C477329AA}" destId="{A420907B-B4C3-4116-95D0-AF1F07C950F3}" srcOrd="2" destOrd="0" presId="urn:microsoft.com/office/officeart/2005/8/layout/chevron2"/>
    <dgm:cxn modelId="{BBAF4FF5-6388-4907-81AC-822B1177BF7E}" type="presParOf" srcId="{A420907B-B4C3-4116-95D0-AF1F07C950F3}" destId="{010513D3-3864-4C76-994E-EB19C076F2A0}" srcOrd="0" destOrd="0" presId="urn:microsoft.com/office/officeart/2005/8/layout/chevron2"/>
    <dgm:cxn modelId="{F53CA19B-2E65-4EDA-A829-D164A3230EB8}" type="presParOf" srcId="{A420907B-B4C3-4116-95D0-AF1F07C950F3}" destId="{95E4E805-8FBE-4042-8AD6-F18F10F13E2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F430D9-86C1-4ED4-9711-4797B9EFE533}"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s-CL"/>
        </a:p>
      </dgm:t>
    </dgm:pt>
    <dgm:pt modelId="{59CC1A7C-58F3-400D-A2EE-08563033336C}">
      <dgm:prSet phldrT="[Texto]" custT="1"/>
      <dgm:spPr/>
      <dgm:t>
        <a:bodyPr/>
        <a:lstStyle/>
        <a:p>
          <a:r>
            <a:rPr lang="es-CL" sz="2800" dirty="0" smtClean="0"/>
            <a:t>Aceptadas</a:t>
          </a:r>
          <a:r>
            <a:rPr lang="es-CL" sz="3600" dirty="0" smtClean="0"/>
            <a:t> </a:t>
          </a:r>
          <a:endParaRPr lang="es-CL" sz="3600" dirty="0"/>
        </a:p>
      </dgm:t>
    </dgm:pt>
    <dgm:pt modelId="{F073E9A4-5321-4006-A0A1-001E2A8F9B59}" type="parTrans" cxnId="{96DCDA62-1FAB-4F74-9D4A-07196CF614D1}">
      <dgm:prSet/>
      <dgm:spPr/>
      <dgm:t>
        <a:bodyPr/>
        <a:lstStyle/>
        <a:p>
          <a:endParaRPr lang="es-CL" sz="3600">
            <a:solidFill>
              <a:srgbClr val="404040"/>
            </a:solidFill>
          </a:endParaRPr>
        </a:p>
      </dgm:t>
    </dgm:pt>
    <dgm:pt modelId="{F325229E-6A6C-4297-BB66-99037D54735E}" type="sibTrans" cxnId="{96DCDA62-1FAB-4F74-9D4A-07196CF614D1}">
      <dgm:prSet/>
      <dgm:spPr/>
      <dgm:t>
        <a:bodyPr/>
        <a:lstStyle/>
        <a:p>
          <a:endParaRPr lang="es-CL" sz="3600">
            <a:solidFill>
              <a:srgbClr val="404040"/>
            </a:solidFill>
          </a:endParaRPr>
        </a:p>
      </dgm:t>
    </dgm:pt>
    <dgm:pt modelId="{9FB740CB-53B5-41A4-884D-30F8AE4CC047}">
      <dgm:prSet phldrT="[Texto]" custT="1"/>
      <dgm:spPr/>
      <dgm:t>
        <a:bodyPr/>
        <a:lstStyle/>
        <a:p>
          <a:r>
            <a:rPr lang="es-CL" sz="2400" dirty="0" smtClean="0">
              <a:solidFill>
                <a:schemeClr val="tx1">
                  <a:lumMod val="50000"/>
                  <a:lumOff val="50000"/>
                </a:schemeClr>
              </a:solidFill>
            </a:rPr>
            <a:t>Boleta de garantía bancaria</a:t>
          </a:r>
          <a:endParaRPr lang="es-CL" sz="2400" b="0" dirty="0">
            <a:solidFill>
              <a:schemeClr val="tx1">
                <a:lumMod val="50000"/>
                <a:lumOff val="50000"/>
              </a:schemeClr>
            </a:solidFill>
          </a:endParaRPr>
        </a:p>
      </dgm:t>
    </dgm:pt>
    <dgm:pt modelId="{661894B9-92FA-4923-9783-5D3CBCFDF8B1}" type="parTrans" cxnId="{79F0789D-2216-41C5-AC57-C2B54BC0EA6F}">
      <dgm:prSet/>
      <dgm:spPr/>
      <dgm:t>
        <a:bodyPr/>
        <a:lstStyle/>
        <a:p>
          <a:endParaRPr lang="es-CL" sz="3600">
            <a:solidFill>
              <a:srgbClr val="404040"/>
            </a:solidFill>
          </a:endParaRPr>
        </a:p>
      </dgm:t>
    </dgm:pt>
    <dgm:pt modelId="{B24493C3-5BDF-43E7-842F-878FBB5E1CBF}" type="sibTrans" cxnId="{79F0789D-2216-41C5-AC57-C2B54BC0EA6F}">
      <dgm:prSet/>
      <dgm:spPr/>
      <dgm:t>
        <a:bodyPr/>
        <a:lstStyle/>
        <a:p>
          <a:endParaRPr lang="es-CL" sz="3600">
            <a:solidFill>
              <a:srgbClr val="404040"/>
            </a:solidFill>
          </a:endParaRPr>
        </a:p>
      </dgm:t>
    </dgm:pt>
    <dgm:pt modelId="{6B903B5D-664C-40D6-9F5F-224BF579D567}">
      <dgm:prSet phldrT="[Texto]" custT="1"/>
      <dgm:spPr/>
      <dgm:t>
        <a:bodyPr/>
        <a:lstStyle/>
        <a:p>
          <a:r>
            <a:rPr lang="es-CL" sz="2400" b="0" dirty="0" smtClean="0">
              <a:solidFill>
                <a:schemeClr val="tx1">
                  <a:lumMod val="50000"/>
                  <a:lumOff val="50000"/>
                </a:schemeClr>
              </a:solidFill>
            </a:rPr>
            <a:t>Póliza de seguros</a:t>
          </a:r>
          <a:endParaRPr lang="es-CL" sz="2400" b="0" dirty="0">
            <a:solidFill>
              <a:schemeClr val="tx1">
                <a:lumMod val="50000"/>
                <a:lumOff val="50000"/>
              </a:schemeClr>
            </a:solidFill>
          </a:endParaRPr>
        </a:p>
      </dgm:t>
    </dgm:pt>
    <dgm:pt modelId="{455ECF30-CB89-4791-A56D-7B22AF6F86DF}" type="parTrans" cxnId="{AE27137E-2D1E-4A73-A0C4-6A4D2E155366}">
      <dgm:prSet/>
      <dgm:spPr/>
      <dgm:t>
        <a:bodyPr/>
        <a:lstStyle/>
        <a:p>
          <a:endParaRPr lang="es-CL"/>
        </a:p>
      </dgm:t>
    </dgm:pt>
    <dgm:pt modelId="{3750D69A-F782-4956-A387-DB9EC45166A6}" type="sibTrans" cxnId="{AE27137E-2D1E-4A73-A0C4-6A4D2E155366}">
      <dgm:prSet/>
      <dgm:spPr/>
      <dgm:t>
        <a:bodyPr/>
        <a:lstStyle/>
        <a:p>
          <a:endParaRPr lang="es-CL"/>
        </a:p>
      </dgm:t>
    </dgm:pt>
    <dgm:pt modelId="{A1763EA5-1D51-4199-A68F-9FE949CE050E}">
      <dgm:prSet phldrT="[Texto]" custT="1"/>
      <dgm:spPr/>
      <dgm:t>
        <a:bodyPr/>
        <a:lstStyle/>
        <a:p>
          <a:r>
            <a:rPr lang="es-CL" sz="2400" b="0" dirty="0" smtClean="0">
              <a:solidFill>
                <a:schemeClr val="tx1">
                  <a:lumMod val="50000"/>
                  <a:lumOff val="50000"/>
                </a:schemeClr>
              </a:solidFill>
            </a:rPr>
            <a:t>Certificado de fianza</a:t>
          </a:r>
          <a:endParaRPr lang="es-CL" sz="2400" b="0" dirty="0">
            <a:solidFill>
              <a:schemeClr val="tx1">
                <a:lumMod val="50000"/>
                <a:lumOff val="50000"/>
              </a:schemeClr>
            </a:solidFill>
          </a:endParaRPr>
        </a:p>
      </dgm:t>
    </dgm:pt>
    <dgm:pt modelId="{91F72D2D-BE88-4F26-8727-48B196EF3A75}" type="parTrans" cxnId="{64099ADE-34D1-4448-AF71-20C5702B6DD8}">
      <dgm:prSet/>
      <dgm:spPr/>
      <dgm:t>
        <a:bodyPr/>
        <a:lstStyle/>
        <a:p>
          <a:endParaRPr lang="es-CL"/>
        </a:p>
      </dgm:t>
    </dgm:pt>
    <dgm:pt modelId="{34B6DE47-513E-4BC7-BB7E-711E16B2C636}" type="sibTrans" cxnId="{64099ADE-34D1-4448-AF71-20C5702B6DD8}">
      <dgm:prSet/>
      <dgm:spPr/>
      <dgm:t>
        <a:bodyPr/>
        <a:lstStyle/>
        <a:p>
          <a:endParaRPr lang="es-CL"/>
        </a:p>
      </dgm:t>
    </dgm:pt>
    <dgm:pt modelId="{2A94A357-5A28-4774-92AB-6BE68BBD4713}">
      <dgm:prSet phldrT="[Texto]" custT="1"/>
      <dgm:spPr/>
      <dgm:t>
        <a:bodyPr/>
        <a:lstStyle/>
        <a:p>
          <a:r>
            <a:rPr lang="es-CL" sz="2400" b="0" dirty="0" smtClean="0">
              <a:solidFill>
                <a:schemeClr val="tx1">
                  <a:lumMod val="50000"/>
                  <a:lumOff val="50000"/>
                </a:schemeClr>
              </a:solidFill>
            </a:rPr>
            <a:t>Depósito a plazo</a:t>
          </a:r>
          <a:endParaRPr lang="es-CL" sz="2400" b="0" dirty="0">
            <a:solidFill>
              <a:schemeClr val="tx1">
                <a:lumMod val="50000"/>
                <a:lumOff val="50000"/>
              </a:schemeClr>
            </a:solidFill>
          </a:endParaRPr>
        </a:p>
      </dgm:t>
    </dgm:pt>
    <dgm:pt modelId="{F30D2CDF-D965-4D49-935B-CBCA094E9359}" type="parTrans" cxnId="{BA8C6478-288D-4F35-9233-130CE6B4F3D1}">
      <dgm:prSet/>
      <dgm:spPr/>
      <dgm:t>
        <a:bodyPr/>
        <a:lstStyle/>
        <a:p>
          <a:endParaRPr lang="es-CL"/>
        </a:p>
      </dgm:t>
    </dgm:pt>
    <dgm:pt modelId="{CCCB42C5-7A7C-4BAE-A569-85C7799B6908}" type="sibTrans" cxnId="{BA8C6478-288D-4F35-9233-130CE6B4F3D1}">
      <dgm:prSet/>
      <dgm:spPr/>
      <dgm:t>
        <a:bodyPr/>
        <a:lstStyle/>
        <a:p>
          <a:endParaRPr lang="es-CL"/>
        </a:p>
      </dgm:t>
    </dgm:pt>
    <dgm:pt modelId="{21AA7390-E1FD-4B65-BE34-E81AE2664199}" type="pres">
      <dgm:prSet presAssocID="{84F430D9-86C1-4ED4-9711-4797B9EFE533}" presName="Name0" presStyleCnt="0">
        <dgm:presLayoutVars>
          <dgm:dir/>
          <dgm:animLvl val="lvl"/>
          <dgm:resizeHandles val="exact"/>
        </dgm:presLayoutVars>
      </dgm:prSet>
      <dgm:spPr/>
      <dgm:t>
        <a:bodyPr/>
        <a:lstStyle/>
        <a:p>
          <a:endParaRPr lang="es-CL"/>
        </a:p>
      </dgm:t>
    </dgm:pt>
    <dgm:pt modelId="{3FE525DD-6C91-4DD2-B319-B2B9BF9ABB4F}" type="pres">
      <dgm:prSet presAssocID="{59CC1A7C-58F3-400D-A2EE-08563033336C}" presName="linNode" presStyleCnt="0"/>
      <dgm:spPr/>
    </dgm:pt>
    <dgm:pt modelId="{C26646A9-0BC4-4258-A673-F60248353021}" type="pres">
      <dgm:prSet presAssocID="{59CC1A7C-58F3-400D-A2EE-08563033336C}" presName="parentText" presStyleLbl="node1" presStyleIdx="0" presStyleCnt="1" custScaleY="86057">
        <dgm:presLayoutVars>
          <dgm:chMax val="1"/>
          <dgm:bulletEnabled val="1"/>
        </dgm:presLayoutVars>
      </dgm:prSet>
      <dgm:spPr/>
      <dgm:t>
        <a:bodyPr/>
        <a:lstStyle/>
        <a:p>
          <a:endParaRPr lang="es-CL"/>
        </a:p>
      </dgm:t>
    </dgm:pt>
    <dgm:pt modelId="{DD78B9C9-2AED-4BA3-9D6E-20A90BD726CF}" type="pres">
      <dgm:prSet presAssocID="{59CC1A7C-58F3-400D-A2EE-08563033336C}" presName="descendantText" presStyleLbl="alignAccFollowNode1" presStyleIdx="0" presStyleCnt="1" custScaleY="98401">
        <dgm:presLayoutVars>
          <dgm:bulletEnabled val="1"/>
        </dgm:presLayoutVars>
      </dgm:prSet>
      <dgm:spPr/>
      <dgm:t>
        <a:bodyPr/>
        <a:lstStyle/>
        <a:p>
          <a:endParaRPr lang="es-CL"/>
        </a:p>
      </dgm:t>
    </dgm:pt>
  </dgm:ptLst>
  <dgm:cxnLst>
    <dgm:cxn modelId="{79F0789D-2216-41C5-AC57-C2B54BC0EA6F}" srcId="{59CC1A7C-58F3-400D-A2EE-08563033336C}" destId="{9FB740CB-53B5-41A4-884D-30F8AE4CC047}" srcOrd="0" destOrd="0" parTransId="{661894B9-92FA-4923-9783-5D3CBCFDF8B1}" sibTransId="{B24493C3-5BDF-43E7-842F-878FBB5E1CBF}"/>
    <dgm:cxn modelId="{05FADF6D-AA9B-4719-A83B-58593CAF6DB2}" type="presOf" srcId="{2A94A357-5A28-4774-92AB-6BE68BBD4713}" destId="{DD78B9C9-2AED-4BA3-9D6E-20A90BD726CF}" srcOrd="0" destOrd="3" presId="urn:microsoft.com/office/officeart/2005/8/layout/vList5"/>
    <dgm:cxn modelId="{FBE479F7-C5DA-4CDF-8CE2-10B43F723627}" type="presOf" srcId="{6B903B5D-664C-40D6-9F5F-224BF579D567}" destId="{DD78B9C9-2AED-4BA3-9D6E-20A90BD726CF}" srcOrd="0" destOrd="1" presId="urn:microsoft.com/office/officeart/2005/8/layout/vList5"/>
    <dgm:cxn modelId="{1AEDA9D3-78DD-4DB9-8037-A0E8182E8E8D}" type="presOf" srcId="{84F430D9-86C1-4ED4-9711-4797B9EFE533}" destId="{21AA7390-E1FD-4B65-BE34-E81AE2664199}" srcOrd="0" destOrd="0" presId="urn:microsoft.com/office/officeart/2005/8/layout/vList5"/>
    <dgm:cxn modelId="{1EB41DC3-219F-4E2F-94CB-FD43CC792817}" type="presOf" srcId="{9FB740CB-53B5-41A4-884D-30F8AE4CC047}" destId="{DD78B9C9-2AED-4BA3-9D6E-20A90BD726CF}" srcOrd="0" destOrd="0" presId="urn:microsoft.com/office/officeart/2005/8/layout/vList5"/>
    <dgm:cxn modelId="{C558C244-8DB3-4FD9-B07D-233AF1C73783}" type="presOf" srcId="{59CC1A7C-58F3-400D-A2EE-08563033336C}" destId="{C26646A9-0BC4-4258-A673-F60248353021}" srcOrd="0" destOrd="0" presId="urn:microsoft.com/office/officeart/2005/8/layout/vList5"/>
    <dgm:cxn modelId="{AE27137E-2D1E-4A73-A0C4-6A4D2E155366}" srcId="{59CC1A7C-58F3-400D-A2EE-08563033336C}" destId="{6B903B5D-664C-40D6-9F5F-224BF579D567}" srcOrd="1" destOrd="0" parTransId="{455ECF30-CB89-4791-A56D-7B22AF6F86DF}" sibTransId="{3750D69A-F782-4956-A387-DB9EC45166A6}"/>
    <dgm:cxn modelId="{64099ADE-34D1-4448-AF71-20C5702B6DD8}" srcId="{59CC1A7C-58F3-400D-A2EE-08563033336C}" destId="{A1763EA5-1D51-4199-A68F-9FE949CE050E}" srcOrd="2" destOrd="0" parTransId="{91F72D2D-BE88-4F26-8727-48B196EF3A75}" sibTransId="{34B6DE47-513E-4BC7-BB7E-711E16B2C636}"/>
    <dgm:cxn modelId="{BA8C6478-288D-4F35-9233-130CE6B4F3D1}" srcId="{59CC1A7C-58F3-400D-A2EE-08563033336C}" destId="{2A94A357-5A28-4774-92AB-6BE68BBD4713}" srcOrd="3" destOrd="0" parTransId="{F30D2CDF-D965-4D49-935B-CBCA094E9359}" sibTransId="{CCCB42C5-7A7C-4BAE-A569-85C7799B6908}"/>
    <dgm:cxn modelId="{96DCDA62-1FAB-4F74-9D4A-07196CF614D1}" srcId="{84F430D9-86C1-4ED4-9711-4797B9EFE533}" destId="{59CC1A7C-58F3-400D-A2EE-08563033336C}" srcOrd="0" destOrd="0" parTransId="{F073E9A4-5321-4006-A0A1-001E2A8F9B59}" sibTransId="{F325229E-6A6C-4297-BB66-99037D54735E}"/>
    <dgm:cxn modelId="{C4701827-A5D4-48E0-8696-6D8D099A5385}" type="presOf" srcId="{A1763EA5-1D51-4199-A68F-9FE949CE050E}" destId="{DD78B9C9-2AED-4BA3-9D6E-20A90BD726CF}" srcOrd="0" destOrd="2" presId="urn:microsoft.com/office/officeart/2005/8/layout/vList5"/>
    <dgm:cxn modelId="{7E9E3DE5-65B5-49E6-8A9C-5651B6A5BB90}" type="presParOf" srcId="{21AA7390-E1FD-4B65-BE34-E81AE2664199}" destId="{3FE525DD-6C91-4DD2-B319-B2B9BF9ABB4F}" srcOrd="0" destOrd="0" presId="urn:microsoft.com/office/officeart/2005/8/layout/vList5"/>
    <dgm:cxn modelId="{6C1967FF-DCAE-4937-A7D8-3717D1F21055}" type="presParOf" srcId="{3FE525DD-6C91-4DD2-B319-B2B9BF9ABB4F}" destId="{C26646A9-0BC4-4258-A673-F60248353021}" srcOrd="0" destOrd="0" presId="urn:microsoft.com/office/officeart/2005/8/layout/vList5"/>
    <dgm:cxn modelId="{0C78FD23-DE20-47EC-82C3-E4B2C713EE78}" type="presParOf" srcId="{3FE525DD-6C91-4DD2-B319-B2B9BF9ABB4F}" destId="{DD78B9C9-2AED-4BA3-9D6E-20A90BD726C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3B7EC-BCAC-4371-92C8-39D53A4F89AE}">
      <dsp:nvSpPr>
        <dsp:cNvPr id="0" name=""/>
        <dsp:cNvSpPr/>
      </dsp:nvSpPr>
      <dsp:spPr>
        <a:xfrm>
          <a:off x="43285" y="0"/>
          <a:ext cx="5659987" cy="5661247"/>
        </a:xfrm>
        <a:prstGeom prst="circularArrow">
          <a:avLst>
            <a:gd name="adj1" fmla="val 10980"/>
            <a:gd name="adj2" fmla="val 1142322"/>
            <a:gd name="adj3" fmla="val 9000000"/>
            <a:gd name="adj4" fmla="val 10800000"/>
            <a:gd name="adj5" fmla="val 125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BB7713-5A08-49D9-916E-C601D944C871}">
      <dsp:nvSpPr>
        <dsp:cNvPr id="0" name=""/>
        <dsp:cNvSpPr/>
      </dsp:nvSpPr>
      <dsp:spPr>
        <a:xfrm>
          <a:off x="5704178" y="1687617"/>
          <a:ext cx="3396535" cy="226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CL" sz="2400" b="0" kern="1200" dirty="0" smtClean="0">
              <a:solidFill>
                <a:schemeClr val="tx1">
                  <a:lumMod val="50000"/>
                  <a:lumOff val="50000"/>
                </a:schemeClr>
              </a:solidFill>
            </a:rPr>
            <a:t>Municipalidades</a:t>
          </a:r>
          <a:endParaRPr lang="es-CL" sz="2400" b="0" kern="1200" dirty="0">
            <a:solidFill>
              <a:schemeClr val="tx1">
                <a:lumMod val="50000"/>
                <a:lumOff val="50000"/>
              </a:schemeClr>
            </a:solidFill>
          </a:endParaRPr>
        </a:p>
        <a:p>
          <a:pPr marL="228600" lvl="1" indent="-228600" algn="l" defTabSz="1066800">
            <a:lnSpc>
              <a:spcPct val="90000"/>
            </a:lnSpc>
            <a:spcBef>
              <a:spcPct val="0"/>
            </a:spcBef>
            <a:spcAft>
              <a:spcPct val="15000"/>
            </a:spcAft>
            <a:buChar char="••"/>
          </a:pPr>
          <a:r>
            <a:rPr lang="es-CL" sz="2400" b="0" kern="1200" dirty="0" smtClean="0">
              <a:solidFill>
                <a:schemeClr val="tx1">
                  <a:lumMod val="50000"/>
                  <a:lumOff val="50000"/>
                </a:schemeClr>
              </a:solidFill>
            </a:rPr>
            <a:t>Fundaciones</a:t>
          </a:r>
          <a:endParaRPr lang="es-CL" sz="2400" b="0" kern="1200" dirty="0">
            <a:solidFill>
              <a:schemeClr val="tx1">
                <a:lumMod val="50000"/>
                <a:lumOff val="50000"/>
              </a:schemeClr>
            </a:solidFill>
          </a:endParaRPr>
        </a:p>
        <a:p>
          <a:pPr marL="228600" lvl="1" indent="-228600" algn="l" defTabSz="1066800">
            <a:lnSpc>
              <a:spcPct val="90000"/>
            </a:lnSpc>
            <a:spcBef>
              <a:spcPct val="0"/>
            </a:spcBef>
            <a:spcAft>
              <a:spcPct val="15000"/>
            </a:spcAft>
            <a:buChar char="••"/>
          </a:pPr>
          <a:r>
            <a:rPr lang="es-CL" sz="2400" b="0" kern="1200" dirty="0" smtClean="0">
              <a:solidFill>
                <a:schemeClr val="tx1">
                  <a:lumMod val="50000"/>
                  <a:lumOff val="50000"/>
                </a:schemeClr>
              </a:solidFill>
            </a:rPr>
            <a:t>Comunidades</a:t>
          </a:r>
          <a:endParaRPr lang="es-CL" sz="2400" b="0" kern="1200" dirty="0">
            <a:solidFill>
              <a:schemeClr val="tx1">
                <a:lumMod val="50000"/>
                <a:lumOff val="50000"/>
              </a:schemeClr>
            </a:solidFill>
          </a:endParaRPr>
        </a:p>
        <a:p>
          <a:pPr marL="228600" lvl="1" indent="-228600" algn="l" defTabSz="1066800">
            <a:lnSpc>
              <a:spcPct val="90000"/>
            </a:lnSpc>
            <a:spcBef>
              <a:spcPct val="0"/>
            </a:spcBef>
            <a:spcAft>
              <a:spcPct val="15000"/>
            </a:spcAft>
            <a:buChar char="••"/>
          </a:pPr>
          <a:r>
            <a:rPr lang="es-ES" sz="2400" b="0" kern="1200" dirty="0" smtClean="0">
              <a:solidFill>
                <a:schemeClr val="tx1">
                  <a:lumMod val="50000"/>
                  <a:lumOff val="50000"/>
                </a:schemeClr>
              </a:solidFill>
            </a:rPr>
            <a:t>Corporaciones</a:t>
          </a:r>
          <a:endParaRPr lang="es-CL" sz="2400" b="0" kern="1200" dirty="0">
            <a:solidFill>
              <a:schemeClr val="tx1">
                <a:lumMod val="50000"/>
                <a:lumOff val="50000"/>
              </a:schemeClr>
            </a:solidFill>
          </a:endParaRPr>
        </a:p>
        <a:p>
          <a:pPr marL="228600" lvl="1" indent="-228600" algn="l" defTabSz="1066800">
            <a:lnSpc>
              <a:spcPct val="90000"/>
            </a:lnSpc>
            <a:spcBef>
              <a:spcPct val="0"/>
            </a:spcBef>
            <a:spcAft>
              <a:spcPct val="15000"/>
            </a:spcAft>
            <a:buChar char="••"/>
          </a:pPr>
          <a:r>
            <a:rPr lang="es-ES" sz="2400" b="0" kern="1200" dirty="0" err="1" smtClean="0">
              <a:solidFill>
                <a:schemeClr val="tx1">
                  <a:lumMod val="50000"/>
                  <a:lumOff val="50000"/>
                </a:schemeClr>
              </a:solidFill>
            </a:rPr>
            <a:t>ONGs</a:t>
          </a:r>
          <a:endParaRPr lang="es-CL" sz="2400" b="0" kern="1200" dirty="0">
            <a:solidFill>
              <a:schemeClr val="tx1">
                <a:lumMod val="50000"/>
                <a:lumOff val="50000"/>
              </a:schemeClr>
            </a:solidFill>
          </a:endParaRPr>
        </a:p>
        <a:p>
          <a:pPr marL="228600" lvl="1" indent="-228600" algn="l" defTabSz="1066800">
            <a:lnSpc>
              <a:spcPct val="90000"/>
            </a:lnSpc>
            <a:spcBef>
              <a:spcPct val="0"/>
            </a:spcBef>
            <a:spcAft>
              <a:spcPct val="15000"/>
            </a:spcAft>
            <a:buChar char="••"/>
          </a:pPr>
          <a:r>
            <a:rPr lang="es-CL" sz="2400" b="0" kern="1200" dirty="0" smtClean="0">
              <a:solidFill>
                <a:schemeClr val="tx1">
                  <a:lumMod val="50000"/>
                  <a:lumOff val="50000"/>
                </a:schemeClr>
              </a:solidFill>
            </a:rPr>
            <a:t>Juntas de Vecinos</a:t>
          </a:r>
          <a:endParaRPr lang="es-CL" sz="2400" b="0" kern="1200" dirty="0">
            <a:solidFill>
              <a:schemeClr val="tx1">
                <a:lumMod val="50000"/>
                <a:lumOff val="50000"/>
              </a:schemeClr>
            </a:solidFill>
          </a:endParaRPr>
        </a:p>
        <a:p>
          <a:pPr marL="228600" lvl="1" indent="-228600" algn="l" defTabSz="1066800">
            <a:lnSpc>
              <a:spcPct val="90000"/>
            </a:lnSpc>
            <a:spcBef>
              <a:spcPct val="0"/>
            </a:spcBef>
            <a:spcAft>
              <a:spcPct val="15000"/>
            </a:spcAft>
            <a:buChar char="••"/>
          </a:pPr>
          <a:r>
            <a:rPr lang="es-CL" sz="2400" b="0" kern="1200" dirty="0" smtClean="0">
              <a:solidFill>
                <a:schemeClr val="tx1">
                  <a:lumMod val="50000"/>
                  <a:lumOff val="50000"/>
                </a:schemeClr>
              </a:solidFill>
            </a:rPr>
            <a:t>Organizaciones Sociales</a:t>
          </a:r>
          <a:endParaRPr lang="es-CL" sz="2400" b="0" kern="1200" dirty="0">
            <a:solidFill>
              <a:schemeClr val="tx1">
                <a:lumMod val="50000"/>
                <a:lumOff val="50000"/>
              </a:schemeClr>
            </a:solidFill>
          </a:endParaRPr>
        </a:p>
        <a:p>
          <a:pPr marL="228600" lvl="1" indent="-228600" algn="l" defTabSz="1066800">
            <a:lnSpc>
              <a:spcPct val="90000"/>
            </a:lnSpc>
            <a:spcBef>
              <a:spcPct val="0"/>
            </a:spcBef>
            <a:spcAft>
              <a:spcPct val="15000"/>
            </a:spcAft>
            <a:buChar char="••"/>
          </a:pPr>
          <a:r>
            <a:rPr lang="es-ES" sz="2400" b="0" kern="1200" dirty="0" smtClean="0">
              <a:solidFill>
                <a:schemeClr val="tx1">
                  <a:lumMod val="50000"/>
                  <a:lumOff val="50000"/>
                </a:schemeClr>
              </a:solidFill>
            </a:rPr>
            <a:t>CFT, IP o universidades</a:t>
          </a:r>
          <a:endParaRPr lang="es-CL" sz="2400" b="0" kern="1200" dirty="0">
            <a:solidFill>
              <a:schemeClr val="tx1">
                <a:lumMod val="50000"/>
                <a:lumOff val="50000"/>
              </a:schemeClr>
            </a:solidFill>
          </a:endParaRPr>
        </a:p>
        <a:p>
          <a:pPr marL="228600" lvl="1" indent="-228600" algn="l" defTabSz="1066800">
            <a:lnSpc>
              <a:spcPct val="90000"/>
            </a:lnSpc>
            <a:spcBef>
              <a:spcPct val="0"/>
            </a:spcBef>
            <a:spcAft>
              <a:spcPct val="15000"/>
            </a:spcAft>
            <a:buChar char="••"/>
          </a:pPr>
          <a:r>
            <a:rPr lang="es-CL" sz="2400" b="0" kern="1200" dirty="0" smtClean="0">
              <a:solidFill>
                <a:schemeClr val="tx1">
                  <a:lumMod val="50000"/>
                  <a:lumOff val="50000"/>
                </a:schemeClr>
              </a:solidFill>
            </a:rPr>
            <a:t>Otros</a:t>
          </a:r>
          <a:endParaRPr lang="es-CL" sz="2400" b="0" kern="1200" dirty="0">
            <a:solidFill>
              <a:schemeClr val="tx1">
                <a:lumMod val="50000"/>
                <a:lumOff val="50000"/>
              </a:schemeClr>
            </a:solidFill>
          </a:endParaRPr>
        </a:p>
      </dsp:txBody>
      <dsp:txXfrm>
        <a:off x="5704178" y="1687617"/>
        <a:ext cx="3396535" cy="2265064"/>
      </dsp:txXfrm>
    </dsp:sp>
    <dsp:sp modelId="{B484A827-3CCB-4489-A3CA-BA7FB5ABDC15}">
      <dsp:nvSpPr>
        <dsp:cNvPr id="0" name=""/>
        <dsp:cNvSpPr/>
      </dsp:nvSpPr>
      <dsp:spPr>
        <a:xfrm>
          <a:off x="1293210" y="2049371"/>
          <a:ext cx="3158325" cy="1578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CL" sz="2800" b="1" kern="1200" dirty="0" smtClean="0">
              <a:solidFill>
                <a:schemeClr val="tx1">
                  <a:lumMod val="50000"/>
                  <a:lumOff val="50000"/>
                </a:schemeClr>
              </a:solidFill>
            </a:rPr>
            <a:t>Personas jurídicas nacionales sin fines de lucro</a:t>
          </a:r>
          <a:endParaRPr lang="es-CL" sz="2800" b="1" kern="1200" dirty="0">
            <a:solidFill>
              <a:schemeClr val="tx1">
                <a:lumMod val="50000"/>
                <a:lumOff val="50000"/>
              </a:schemeClr>
            </a:solidFill>
          </a:endParaRPr>
        </a:p>
      </dsp:txBody>
      <dsp:txXfrm>
        <a:off x="1293210" y="2049371"/>
        <a:ext cx="3158325" cy="1578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853B9-388D-4BC5-B634-29685BD0D427}">
      <dsp:nvSpPr>
        <dsp:cNvPr id="0" name=""/>
        <dsp:cNvSpPr/>
      </dsp:nvSpPr>
      <dsp:spPr>
        <a:xfrm rot="5400000">
          <a:off x="-360662" y="361516"/>
          <a:ext cx="2404417" cy="1683092"/>
        </a:xfrm>
        <a:prstGeom prst="chevron">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CL" sz="3600" kern="1200" smtClean="0"/>
            <a:t> </a:t>
          </a:r>
          <a:endParaRPr lang="es-CL" sz="3600" kern="1200" dirty="0"/>
        </a:p>
      </dsp:txBody>
      <dsp:txXfrm rot="-5400000">
        <a:off x="1" y="842399"/>
        <a:ext cx="1683092" cy="721325"/>
      </dsp:txXfrm>
    </dsp:sp>
    <dsp:sp modelId="{7DE7F8C6-46E5-4D3A-B450-D31A381D9EAB}">
      <dsp:nvSpPr>
        <dsp:cNvPr id="0" name=""/>
        <dsp:cNvSpPr/>
      </dsp:nvSpPr>
      <dsp:spPr>
        <a:xfrm rot="5400000">
          <a:off x="4148716" y="-2464771"/>
          <a:ext cx="1562871" cy="6494120"/>
        </a:xfrm>
        <a:prstGeom prst="round2SameRect">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CL" sz="2800" b="0" kern="1200" dirty="0" smtClean="0">
              <a:solidFill>
                <a:schemeClr val="tx1">
                  <a:lumMod val="50000"/>
                  <a:lumOff val="50000"/>
                </a:schemeClr>
              </a:solidFill>
            </a:rPr>
            <a:t>Proyectos de Energización</a:t>
          </a:r>
          <a:endParaRPr lang="es-CL" sz="2800" b="0" kern="1200" dirty="0">
            <a:solidFill>
              <a:schemeClr val="tx1">
                <a:lumMod val="50000"/>
                <a:lumOff val="50000"/>
              </a:schemeClr>
            </a:solidFill>
          </a:endParaRPr>
        </a:p>
      </dsp:txBody>
      <dsp:txXfrm rot="-5400000">
        <a:off x="1683092" y="77146"/>
        <a:ext cx="6417827" cy="1410285"/>
      </dsp:txXfrm>
    </dsp:sp>
    <dsp:sp modelId="{010513D3-3864-4C76-994E-EB19C076F2A0}">
      <dsp:nvSpPr>
        <dsp:cNvPr id="0" name=""/>
        <dsp:cNvSpPr/>
      </dsp:nvSpPr>
      <dsp:spPr>
        <a:xfrm rot="5400000">
          <a:off x="-360662" y="2481353"/>
          <a:ext cx="2404417" cy="1683092"/>
        </a:xfrm>
        <a:prstGeom prst="chevron">
          <a:avLst/>
        </a:prstGeom>
        <a:solidFill>
          <a:schemeClr val="accent1">
            <a:shade val="80000"/>
            <a:hueOff val="306246"/>
            <a:satOff val="-4392"/>
            <a:lumOff val="25615"/>
            <a:alphaOff val="0"/>
          </a:schemeClr>
        </a:solidFill>
        <a:ln w="25400" cap="flat" cmpd="sng" algn="ctr">
          <a:solidFill>
            <a:schemeClr val="accent1">
              <a:shade val="80000"/>
              <a:hueOff val="306246"/>
              <a:satOff val="-4392"/>
              <a:lumOff val="256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CL" sz="3600" kern="1200" smtClean="0"/>
            <a:t> </a:t>
          </a:r>
          <a:endParaRPr lang="es-CL" sz="3600" kern="1200" dirty="0"/>
        </a:p>
      </dsp:txBody>
      <dsp:txXfrm rot="-5400000">
        <a:off x="1" y="2962236"/>
        <a:ext cx="1683092" cy="721325"/>
      </dsp:txXfrm>
    </dsp:sp>
    <dsp:sp modelId="{95E4E805-8FBE-4042-8AD6-F18F10F13E23}">
      <dsp:nvSpPr>
        <dsp:cNvPr id="0" name=""/>
        <dsp:cNvSpPr/>
      </dsp:nvSpPr>
      <dsp:spPr>
        <a:xfrm rot="5400000">
          <a:off x="4148716" y="-344933"/>
          <a:ext cx="1562871" cy="6494120"/>
        </a:xfrm>
        <a:prstGeom prst="round2SameRect">
          <a:avLst/>
        </a:prstGeom>
        <a:solidFill>
          <a:schemeClr val="lt1">
            <a:alpha val="90000"/>
            <a:hueOff val="0"/>
            <a:satOff val="0"/>
            <a:lumOff val="0"/>
            <a:alphaOff val="0"/>
          </a:schemeClr>
        </a:solidFill>
        <a:ln w="25400" cap="flat" cmpd="sng" algn="ctr">
          <a:solidFill>
            <a:schemeClr val="accent1">
              <a:shade val="80000"/>
              <a:hueOff val="306246"/>
              <a:satOff val="-4392"/>
              <a:lumOff val="256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CL" sz="2800" kern="1200" dirty="0" smtClean="0">
              <a:solidFill>
                <a:schemeClr val="tx1">
                  <a:lumMod val="50000"/>
                  <a:lumOff val="50000"/>
                </a:schemeClr>
              </a:solidFill>
            </a:rPr>
            <a:t>Talleres de Capacitación</a:t>
          </a:r>
          <a:endParaRPr lang="es-CL" sz="2800" kern="1200" dirty="0">
            <a:solidFill>
              <a:schemeClr val="tx1">
                <a:lumMod val="50000"/>
                <a:lumOff val="50000"/>
              </a:schemeClr>
            </a:solidFill>
          </a:endParaRPr>
        </a:p>
      </dsp:txBody>
      <dsp:txXfrm rot="-5400000">
        <a:off x="1683092" y="2196984"/>
        <a:ext cx="6417827" cy="14102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1" y="0"/>
            <a:ext cx="3169578" cy="479445"/>
          </a:xfrm>
          <a:prstGeom prst="rect">
            <a:avLst/>
          </a:prstGeom>
          <a:noFill/>
          <a:ln w="9525">
            <a:noFill/>
            <a:miter lim="800000"/>
            <a:headEnd/>
            <a:tailEnd/>
          </a:ln>
          <a:effectLst/>
        </p:spPr>
        <p:txBody>
          <a:bodyPr vert="horz" wrap="square" lIns="95564" tIns="47782" rIns="95564" bIns="47782" numCol="1" anchor="t" anchorCtr="0" compatLnSpc="1">
            <a:prstTxWarp prst="textNoShape">
              <a:avLst/>
            </a:prstTxWarp>
          </a:bodyPr>
          <a:lstStyle>
            <a:lvl1pPr>
              <a:spcBef>
                <a:spcPct val="0"/>
              </a:spcBef>
              <a:buFontTx/>
              <a:buNone/>
              <a:defRPr sz="1300">
                <a:solidFill>
                  <a:schemeClr val="tx1"/>
                </a:solidFill>
                <a:latin typeface="Arial" pitchFamily="34" charset="0"/>
              </a:defRPr>
            </a:lvl1pPr>
          </a:lstStyle>
          <a:p>
            <a:pPr>
              <a:defRPr/>
            </a:pPr>
            <a:endParaRPr lang="es-CL"/>
          </a:p>
        </p:txBody>
      </p:sp>
      <p:sp>
        <p:nvSpPr>
          <p:cNvPr id="160771" name="Rectangle 3"/>
          <p:cNvSpPr>
            <a:spLocks noGrp="1" noChangeArrowheads="1"/>
          </p:cNvSpPr>
          <p:nvPr>
            <p:ph type="dt" sz="quarter" idx="1"/>
          </p:nvPr>
        </p:nvSpPr>
        <p:spPr bwMode="auto">
          <a:xfrm>
            <a:off x="4143911" y="0"/>
            <a:ext cx="3169578" cy="479445"/>
          </a:xfrm>
          <a:prstGeom prst="rect">
            <a:avLst/>
          </a:prstGeom>
          <a:noFill/>
          <a:ln w="9525">
            <a:noFill/>
            <a:miter lim="800000"/>
            <a:headEnd/>
            <a:tailEnd/>
          </a:ln>
          <a:effectLst/>
        </p:spPr>
        <p:txBody>
          <a:bodyPr vert="horz" wrap="square" lIns="95564" tIns="47782" rIns="95564" bIns="47782" numCol="1" anchor="t" anchorCtr="0" compatLnSpc="1">
            <a:prstTxWarp prst="textNoShape">
              <a:avLst/>
            </a:prstTxWarp>
          </a:bodyPr>
          <a:lstStyle>
            <a:lvl1pPr algn="r">
              <a:spcBef>
                <a:spcPct val="0"/>
              </a:spcBef>
              <a:buFontTx/>
              <a:buNone/>
              <a:defRPr sz="1300">
                <a:solidFill>
                  <a:schemeClr val="tx1"/>
                </a:solidFill>
                <a:latin typeface="Arial" pitchFamily="34" charset="0"/>
              </a:defRPr>
            </a:lvl1pPr>
          </a:lstStyle>
          <a:p>
            <a:pPr>
              <a:defRPr/>
            </a:pPr>
            <a:fld id="{8B9EF12E-FA0B-4061-B762-B0DB491B59C6}" type="datetime1">
              <a:rPr lang="es-CL"/>
              <a:pPr>
                <a:defRPr/>
              </a:pPr>
              <a:t>18-05-2016</a:t>
            </a:fld>
            <a:endParaRPr lang="es-CL"/>
          </a:p>
        </p:txBody>
      </p:sp>
      <p:sp>
        <p:nvSpPr>
          <p:cNvPr id="160772" name="Rectangle 4"/>
          <p:cNvSpPr>
            <a:spLocks noGrp="1" noChangeArrowheads="1"/>
          </p:cNvSpPr>
          <p:nvPr>
            <p:ph type="ftr" sz="quarter" idx="2"/>
          </p:nvPr>
        </p:nvSpPr>
        <p:spPr bwMode="auto">
          <a:xfrm>
            <a:off x="1" y="9120219"/>
            <a:ext cx="3169578" cy="479445"/>
          </a:xfrm>
          <a:prstGeom prst="rect">
            <a:avLst/>
          </a:prstGeom>
          <a:noFill/>
          <a:ln w="9525">
            <a:noFill/>
            <a:miter lim="800000"/>
            <a:headEnd/>
            <a:tailEnd/>
          </a:ln>
          <a:effectLst/>
        </p:spPr>
        <p:txBody>
          <a:bodyPr vert="horz" wrap="square" lIns="95564" tIns="47782" rIns="95564" bIns="47782" numCol="1" anchor="b" anchorCtr="0" compatLnSpc="1">
            <a:prstTxWarp prst="textNoShape">
              <a:avLst/>
            </a:prstTxWarp>
          </a:bodyPr>
          <a:lstStyle>
            <a:lvl1pPr>
              <a:spcBef>
                <a:spcPct val="0"/>
              </a:spcBef>
              <a:buFontTx/>
              <a:buNone/>
              <a:defRPr sz="1300">
                <a:solidFill>
                  <a:schemeClr val="tx1"/>
                </a:solidFill>
                <a:latin typeface="Arial" pitchFamily="34" charset="0"/>
              </a:defRPr>
            </a:lvl1pPr>
          </a:lstStyle>
          <a:p>
            <a:pPr>
              <a:defRPr/>
            </a:pPr>
            <a:endParaRPr lang="es-CL"/>
          </a:p>
        </p:txBody>
      </p:sp>
      <p:sp>
        <p:nvSpPr>
          <p:cNvPr id="160773" name="Rectangle 5"/>
          <p:cNvSpPr>
            <a:spLocks noGrp="1" noChangeArrowheads="1"/>
          </p:cNvSpPr>
          <p:nvPr>
            <p:ph type="sldNum" sz="quarter" idx="3"/>
          </p:nvPr>
        </p:nvSpPr>
        <p:spPr bwMode="auto">
          <a:xfrm>
            <a:off x="4143911" y="9120219"/>
            <a:ext cx="3169578" cy="479445"/>
          </a:xfrm>
          <a:prstGeom prst="rect">
            <a:avLst/>
          </a:prstGeom>
          <a:noFill/>
          <a:ln w="9525">
            <a:noFill/>
            <a:miter lim="800000"/>
            <a:headEnd/>
            <a:tailEnd/>
          </a:ln>
          <a:effectLst/>
        </p:spPr>
        <p:txBody>
          <a:bodyPr vert="horz" wrap="square" lIns="95564" tIns="47782" rIns="95564" bIns="47782" numCol="1" anchor="b" anchorCtr="0" compatLnSpc="1">
            <a:prstTxWarp prst="textNoShape">
              <a:avLst/>
            </a:prstTxWarp>
          </a:bodyPr>
          <a:lstStyle>
            <a:lvl1pPr algn="r">
              <a:spcBef>
                <a:spcPct val="0"/>
              </a:spcBef>
              <a:buFontTx/>
              <a:buNone/>
              <a:defRPr sz="1300">
                <a:solidFill>
                  <a:schemeClr val="tx1"/>
                </a:solidFill>
                <a:latin typeface="Arial" pitchFamily="34" charset="0"/>
              </a:defRPr>
            </a:lvl1pPr>
          </a:lstStyle>
          <a:p>
            <a:pPr>
              <a:defRPr/>
            </a:pPr>
            <a:fld id="{1FBE8856-1177-437E-9388-3B896BC4E0E7}" type="slidenum">
              <a:rPr lang="es-CL"/>
              <a:pPr>
                <a:defRPr/>
              </a:pPr>
              <a:t>‹Nº›</a:t>
            </a:fld>
            <a:endParaRPr lang="es-CL"/>
          </a:p>
        </p:txBody>
      </p:sp>
    </p:spTree>
    <p:extLst>
      <p:ext uri="{BB962C8B-B14F-4D97-AF65-F5344CB8AC3E}">
        <p14:creationId xmlns:p14="http://schemas.microsoft.com/office/powerpoint/2010/main" val="1983161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578" cy="479445"/>
          </a:xfrm>
          <a:prstGeom prst="rect">
            <a:avLst/>
          </a:prstGeom>
        </p:spPr>
        <p:txBody>
          <a:bodyPr vert="horz" wrap="square" lIns="95564" tIns="47782" rIns="95564" bIns="47782" numCol="1" anchor="t" anchorCtr="0" compatLnSpc="1">
            <a:prstTxWarp prst="textNoShape">
              <a:avLst/>
            </a:prstTxWarp>
          </a:bodyPr>
          <a:lstStyle>
            <a:lvl1pPr eaLnBrk="1" hangingPunct="1">
              <a:spcBef>
                <a:spcPct val="0"/>
              </a:spcBef>
              <a:buFontTx/>
              <a:buNone/>
              <a:defRPr sz="1300">
                <a:solidFill>
                  <a:schemeClr val="tx1"/>
                </a:solidFill>
                <a:latin typeface="Calibri" charset="0"/>
                <a:ea typeface="ヒラギノ角ゴ Pro W3" charset="0"/>
                <a:cs typeface="ヒラギノ角ゴ Pro W3" charset="0"/>
              </a:defRPr>
            </a:lvl1pPr>
          </a:lstStyle>
          <a:p>
            <a:pPr>
              <a:defRPr/>
            </a:pPr>
            <a:endParaRPr lang="es-ES"/>
          </a:p>
        </p:txBody>
      </p:sp>
      <p:sp>
        <p:nvSpPr>
          <p:cNvPr id="3" name="Date Placeholder 2"/>
          <p:cNvSpPr>
            <a:spLocks noGrp="1"/>
          </p:cNvSpPr>
          <p:nvPr>
            <p:ph type="dt" idx="1"/>
          </p:nvPr>
        </p:nvSpPr>
        <p:spPr>
          <a:xfrm>
            <a:off x="4143911" y="0"/>
            <a:ext cx="3169578" cy="479445"/>
          </a:xfrm>
          <a:prstGeom prst="rect">
            <a:avLst/>
          </a:prstGeom>
        </p:spPr>
        <p:txBody>
          <a:bodyPr vert="horz" wrap="square" lIns="95564" tIns="47782" rIns="95564" bIns="47782" numCol="1" anchor="t" anchorCtr="0" compatLnSpc="1">
            <a:prstTxWarp prst="textNoShape">
              <a:avLst/>
            </a:prstTxWarp>
          </a:bodyPr>
          <a:lstStyle>
            <a:lvl1pPr algn="r" eaLnBrk="1" hangingPunct="1">
              <a:spcBef>
                <a:spcPct val="0"/>
              </a:spcBef>
              <a:buFontTx/>
              <a:buNone/>
              <a:defRPr sz="1300">
                <a:solidFill>
                  <a:schemeClr val="tx1"/>
                </a:solidFill>
              </a:defRPr>
            </a:lvl1pPr>
          </a:lstStyle>
          <a:p>
            <a:pPr>
              <a:defRPr/>
            </a:pPr>
            <a:fld id="{CA3A4C75-2EBA-463D-89D1-970E771CD5D5}" type="datetime1">
              <a:rPr lang="en-US"/>
              <a:pPr>
                <a:defRPr/>
              </a:pPr>
              <a:t>5/18/2016</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wrap="square" lIns="95564" tIns="47782" rIns="95564" bIns="47782" numCol="1" anchor="ctr" anchorCtr="0" compatLnSpc="1">
            <a:prstTxWarp prst="textNoShape">
              <a:avLst/>
            </a:prstTxWarp>
          </a:bodyPr>
          <a:lstStyle/>
          <a:p>
            <a:pPr lvl="0"/>
            <a:endParaRPr lang="es-ES" noProof="0"/>
          </a:p>
        </p:txBody>
      </p:sp>
      <p:sp>
        <p:nvSpPr>
          <p:cNvPr id="5" name="Notes Placeholder 4"/>
          <p:cNvSpPr>
            <a:spLocks noGrp="1"/>
          </p:cNvSpPr>
          <p:nvPr>
            <p:ph type="body" sz="quarter" idx="3"/>
          </p:nvPr>
        </p:nvSpPr>
        <p:spPr>
          <a:xfrm>
            <a:off x="731179" y="4560879"/>
            <a:ext cx="5852845" cy="4319618"/>
          </a:xfrm>
          <a:prstGeom prst="rect">
            <a:avLst/>
          </a:prstGeom>
        </p:spPr>
        <p:txBody>
          <a:bodyPr vert="horz" wrap="square" lIns="95564" tIns="47782" rIns="95564" bIns="47782"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120219"/>
            <a:ext cx="3169578" cy="479445"/>
          </a:xfrm>
          <a:prstGeom prst="rect">
            <a:avLst/>
          </a:prstGeom>
        </p:spPr>
        <p:txBody>
          <a:bodyPr vert="horz" wrap="square" lIns="95564" tIns="47782" rIns="95564" bIns="47782" numCol="1" anchor="b" anchorCtr="0" compatLnSpc="1">
            <a:prstTxWarp prst="textNoShape">
              <a:avLst/>
            </a:prstTxWarp>
          </a:bodyPr>
          <a:lstStyle>
            <a:lvl1pPr eaLnBrk="1" hangingPunct="1">
              <a:spcBef>
                <a:spcPct val="0"/>
              </a:spcBef>
              <a:buFontTx/>
              <a:buNone/>
              <a:defRPr sz="1300">
                <a:solidFill>
                  <a:schemeClr val="tx1"/>
                </a:solidFill>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5"/>
          </p:nvPr>
        </p:nvSpPr>
        <p:spPr>
          <a:xfrm>
            <a:off x="4143911" y="9120219"/>
            <a:ext cx="3169578" cy="479445"/>
          </a:xfrm>
          <a:prstGeom prst="rect">
            <a:avLst/>
          </a:prstGeom>
        </p:spPr>
        <p:txBody>
          <a:bodyPr vert="horz" wrap="square" lIns="95564" tIns="47782" rIns="95564" bIns="47782" numCol="1" anchor="b" anchorCtr="0" compatLnSpc="1">
            <a:prstTxWarp prst="textNoShape">
              <a:avLst/>
            </a:prstTxWarp>
          </a:bodyPr>
          <a:lstStyle>
            <a:lvl1pPr algn="r" eaLnBrk="1" hangingPunct="1">
              <a:spcBef>
                <a:spcPct val="0"/>
              </a:spcBef>
              <a:buFontTx/>
              <a:buNone/>
              <a:defRPr sz="1300">
                <a:solidFill>
                  <a:schemeClr val="tx1"/>
                </a:solidFill>
              </a:defRPr>
            </a:lvl1pPr>
          </a:lstStyle>
          <a:p>
            <a:pPr>
              <a:defRPr/>
            </a:pPr>
            <a:fld id="{791D12A5-4D49-4327-8C71-AE55EB5091E9}" type="slidenum">
              <a:rPr lang="en-US"/>
              <a:pPr>
                <a:defRPr/>
              </a:pPr>
              <a:t>‹Nº›</a:t>
            </a:fld>
            <a:endParaRPr lang="en-US"/>
          </a:p>
        </p:txBody>
      </p:sp>
    </p:spTree>
    <p:extLst>
      <p:ext uri="{BB962C8B-B14F-4D97-AF65-F5344CB8AC3E}">
        <p14:creationId xmlns:p14="http://schemas.microsoft.com/office/powerpoint/2010/main" val="119109801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fae.minenergia.c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1</a:t>
            </a:fld>
            <a:endParaRPr lang="en-US"/>
          </a:p>
        </p:txBody>
      </p:sp>
    </p:spTree>
    <p:extLst>
      <p:ext uri="{BB962C8B-B14F-4D97-AF65-F5344CB8AC3E}">
        <p14:creationId xmlns:p14="http://schemas.microsoft.com/office/powerpoint/2010/main" val="124060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S" b="1" dirty="0" smtClean="0"/>
              <a:t>Planificación del proyecto</a:t>
            </a:r>
            <a:r>
              <a:rPr lang="es-ES" dirty="0" smtClean="0"/>
              <a:t>: Considera actividades de dimensionado y planificación detallada del proyecto, adecuación del diseño del sistema energético en caso de que sea pertinente.</a:t>
            </a:r>
          </a:p>
          <a:p>
            <a:pPr lvl="0"/>
            <a:r>
              <a:rPr lang="es-ES" b="1" dirty="0" smtClean="0"/>
              <a:t>Implementación del(los) sistema(s) energético(s): </a:t>
            </a:r>
            <a:r>
              <a:rPr lang="es-ES" dirty="0" smtClean="0"/>
              <a:t>Proceso de compra, instalación y puesta en marcha</a:t>
            </a:r>
          </a:p>
          <a:p>
            <a:pPr marL="0" marR="0" lvl="0" indent="0" algn="l" defTabSz="457200" rtl="0" eaLnBrk="0" fontAlgn="base" latinLnBrk="0" hangingPunct="0">
              <a:lnSpc>
                <a:spcPct val="100000"/>
              </a:lnSpc>
              <a:spcBef>
                <a:spcPct val="30000"/>
              </a:spcBef>
              <a:spcAft>
                <a:spcPct val="0"/>
              </a:spcAft>
              <a:buClrTx/>
              <a:buSzTx/>
              <a:buFontTx/>
              <a:buNone/>
              <a:tabLst/>
              <a:defRPr/>
            </a:pPr>
            <a:r>
              <a:rPr lang="es-ES" b="1" dirty="0" smtClean="0"/>
              <a:t>Capacitaciones: </a:t>
            </a:r>
            <a:r>
              <a:rPr lang="es-ES" dirty="0" smtClean="0"/>
              <a:t>Corresponde a las capacitaciones a beneficiarios del proyecto para asegurar la sustentabilidad del sistema energético. Implementar modelo de gestión que garantice la sustentabilidad del proyecto presentado.</a:t>
            </a:r>
            <a:endParaRPr lang="es-CL" dirty="0" smtClean="0"/>
          </a:p>
          <a:p>
            <a:pPr lvl="0"/>
            <a:endParaRPr lang="es-CL" dirty="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13</a:t>
            </a:fld>
            <a:endParaRPr lang="en-US"/>
          </a:p>
        </p:txBody>
      </p:sp>
    </p:spTree>
    <p:extLst>
      <p:ext uri="{BB962C8B-B14F-4D97-AF65-F5344CB8AC3E}">
        <p14:creationId xmlns:p14="http://schemas.microsoft.com/office/powerpoint/2010/main" val="4157723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MX" sz="1200" b="1" kern="1200" baseline="0" dirty="0" smtClean="0">
                <a:solidFill>
                  <a:schemeClr val="tx1"/>
                </a:solidFill>
                <a:effectLst/>
                <a:latin typeface="+mn-lt"/>
                <a:ea typeface="ヒラギノ角ゴ Pro W3" charset="-128"/>
                <a:cs typeface="ヒラギノ角ゴ Pro W3" charset="-128"/>
              </a:rPr>
              <a:t>Honorarios:</a:t>
            </a:r>
          </a:p>
          <a:p>
            <a:pPr lvl="0"/>
            <a:r>
              <a:rPr lang="es-MX" sz="1200" kern="1200" dirty="0" smtClean="0">
                <a:solidFill>
                  <a:schemeClr val="tx1"/>
                </a:solidFill>
                <a:effectLst/>
                <a:latin typeface="+mn-lt"/>
                <a:ea typeface="ヒラギノ角ゴ Pro W3" charset="-128"/>
                <a:cs typeface="ヒラギノ角ゴ Pro W3" charset="-128"/>
              </a:rPr>
              <a:t>Dichos prestadores deben acreditar su formación con certificados de título si corresponde.</a:t>
            </a:r>
          </a:p>
          <a:p>
            <a:pPr lvl="0"/>
            <a:r>
              <a:rPr lang="es-MX" sz="1200" kern="1200" dirty="0" smtClean="0">
                <a:solidFill>
                  <a:schemeClr val="tx1"/>
                </a:solidFill>
                <a:effectLst/>
                <a:latin typeface="+mn-lt"/>
                <a:ea typeface="ヒラギノ角ゴ Pro W3" charset="-128"/>
                <a:cs typeface="ヒラギノ角ゴ Pro W3" charset="-128"/>
              </a:rPr>
              <a:t>No se podrán cargar en este ítem los sueldos recibidos por los profesionales contratados por instituciones participantes.</a:t>
            </a:r>
            <a:endParaRPr lang="es-CL"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s-MX" sz="1200" b="1" kern="1200" dirty="0" smtClean="0">
                <a:solidFill>
                  <a:schemeClr val="tx1"/>
                </a:solidFill>
                <a:effectLst/>
                <a:latin typeface="+mn-lt"/>
                <a:ea typeface="ヒラギノ角ゴ Pro W3" charset="-128"/>
                <a:cs typeface="ヒラギノ角ゴ Pro W3" charset="-128"/>
              </a:rPr>
              <a:t>Traslados: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s-MX" sz="1200" kern="1200" dirty="0" smtClean="0">
                <a:solidFill>
                  <a:schemeClr val="tx1"/>
                </a:solidFill>
                <a:effectLst/>
                <a:latin typeface="+mn-lt"/>
                <a:ea typeface="ヒラギノ角ゴ Pro W3" charset="-128"/>
                <a:cs typeface="ヒラギノ角ゴ Pro W3" charset="-128"/>
              </a:rPr>
              <a:t>Considera arriendo de vehículos, gastos en combustible y pasajes nacionales en clase económica, por concepto de viajes realizados por el equipo de trabajo del proyecto en el desarrollo de las actividades necesarias para el cumplimiento del objetivo del mismo. El monto máximo a financiar por este concepto no podrá ser superior al 5% del aporte total solicitado a la Subsecretaría para el proyecto.</a:t>
            </a:r>
            <a:endParaRPr lang="es-CL"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s-MX" sz="1200" b="1" kern="1200" dirty="0" smtClean="0">
                <a:solidFill>
                  <a:schemeClr val="tx1"/>
                </a:solidFill>
                <a:effectLst/>
                <a:latin typeface="+mn-lt"/>
                <a:ea typeface="ヒラギノ角ゴ Pro W3" charset="-128"/>
                <a:cs typeface="ヒラギノ角ゴ Pro W3" charset="-128"/>
              </a:rPr>
              <a:t>Difusión: </a:t>
            </a:r>
            <a:r>
              <a:rPr lang="es-MX" sz="1200" kern="1200" dirty="0" smtClean="0">
                <a:solidFill>
                  <a:schemeClr val="tx1"/>
                </a:solidFill>
                <a:effectLst/>
                <a:latin typeface="+mn-lt"/>
                <a:ea typeface="ヒラギノ角ゴ Pro W3" charset="-128"/>
                <a:cs typeface="ヒラギノ角ゴ Pro W3" charset="-128"/>
              </a:rPr>
              <a:t>Considera gastos de inauguración, página WEB, letreros y señalética que resulten impostergables para la gestión eficaz de los proyectos, entre otros. El monto máximo a financiar por este concepto será de un 5% del aporte total solicitado a la Subsecretaría para el proyecto.</a:t>
            </a:r>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14</a:t>
            </a:fld>
            <a:endParaRPr lang="en-US"/>
          </a:p>
        </p:txBody>
      </p:sp>
    </p:spTree>
    <p:extLst>
      <p:ext uri="{BB962C8B-B14F-4D97-AF65-F5344CB8AC3E}">
        <p14:creationId xmlns:p14="http://schemas.microsoft.com/office/powerpoint/2010/main" val="4157723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S" sz="1200" kern="1200" dirty="0" smtClean="0">
                <a:solidFill>
                  <a:schemeClr val="tx1"/>
                </a:solidFill>
                <a:effectLst/>
                <a:latin typeface="+mn-lt"/>
                <a:ea typeface="ヒラギノ角ゴ Pro W3" charset="-128"/>
                <a:cs typeface="ヒラギノ角ゴ Pro W3" charset="-128"/>
              </a:rPr>
              <a:t>$35.000.000 no reembolsable y corresponderá a un 90% del costo total del proyecto como máximo.</a:t>
            </a:r>
          </a:p>
          <a:p>
            <a:pPr lvl="0"/>
            <a:r>
              <a:rPr lang="es-ES" sz="1200" kern="1200" dirty="0" smtClean="0">
                <a:solidFill>
                  <a:schemeClr val="tx1"/>
                </a:solidFill>
                <a:effectLst/>
                <a:latin typeface="+mn-lt"/>
                <a:ea typeface="ヒラギノ角ゴ Pro W3" charset="-128"/>
                <a:cs typeface="ヒラギノ角ゴ Pro W3" charset="-128"/>
              </a:rPr>
              <a:t>Podrá considerarse como parte del cofinanciamiento, el(los) aporte(s) realizados por el o los organismos asociados.</a:t>
            </a:r>
          </a:p>
          <a:p>
            <a:pPr lvl="0"/>
            <a:r>
              <a:rPr lang="es-MX" b="1" dirty="0" smtClean="0">
                <a:effectLst/>
              </a:rPr>
              <a:t>Adecuación de la infraestructura. </a:t>
            </a:r>
            <a:r>
              <a:rPr lang="es-MX" dirty="0" smtClean="0">
                <a:effectLst/>
              </a:rPr>
              <a:t>Considera acondicionamiento de espacios físicos imprescindibles para la instalación del sistema energético. Se considera un máximo del 20% del total del financiamiento solicitado a esta Subsecretaría.</a:t>
            </a:r>
            <a:endParaRPr lang="es-CL" dirty="0" smtClean="0">
              <a:effectLst/>
            </a:endParaRPr>
          </a:p>
          <a:p>
            <a:pPr lvl="0"/>
            <a:r>
              <a:rPr lang="es-MX" b="1" dirty="0" smtClean="0">
                <a:effectLst/>
              </a:rPr>
              <a:t>Sistema Energético. </a:t>
            </a:r>
            <a:r>
              <a:rPr lang="es-MX" dirty="0" smtClean="0">
                <a:effectLst/>
              </a:rPr>
              <a:t>Considera el gasto global del sistema energético (equipos, materiales, insumos, mano de obra, entre otros).</a:t>
            </a:r>
            <a:endParaRPr lang="es-CL" dirty="0" smtClean="0">
              <a:effectLst/>
            </a:endParaRPr>
          </a:p>
          <a:p>
            <a:pPr lvl="0"/>
            <a:r>
              <a:rPr lang="es-MX" b="1" dirty="0" smtClean="0">
                <a:effectLst/>
              </a:rPr>
              <a:t>Instalación de Faena. </a:t>
            </a:r>
            <a:r>
              <a:rPr lang="es-MX" dirty="0" smtClean="0">
                <a:effectLst/>
              </a:rPr>
              <a:t>Comprende la adecuación de algún espacio físico para el almacenamiento de materiales, insumos y/u oficinas en caso de corresponder. Se considera un máximo de un 10% del financiamiento solicitado a esta Subsecretaría.</a:t>
            </a:r>
            <a:endParaRPr lang="es-CL" dirty="0" smtClean="0">
              <a:effectLst/>
            </a:endParaRPr>
          </a:p>
          <a:p>
            <a:pPr lvl="0"/>
            <a:r>
              <a:rPr lang="es-MX" sz="1200" b="1" kern="1200" dirty="0" smtClean="0">
                <a:solidFill>
                  <a:schemeClr val="tx1"/>
                </a:solidFill>
                <a:effectLst/>
                <a:latin typeface="+mn-lt"/>
                <a:ea typeface="ヒラギノ角ゴ Pro W3" charset="-128"/>
                <a:cs typeface="ヒラギノ角ゴ Pro W3" charset="-128"/>
              </a:rPr>
              <a:t>Otros gastos generales</a:t>
            </a:r>
            <a:r>
              <a:rPr lang="es-CL" sz="1200" b="0" kern="1200" dirty="0" smtClean="0">
                <a:solidFill>
                  <a:schemeClr val="tx1"/>
                </a:solidFill>
                <a:effectLst/>
                <a:latin typeface="+mn-lt"/>
                <a:ea typeface="ヒラギノ角ゴ Pro W3" charset="-128"/>
                <a:cs typeface="ヒラギノ角ゴ Pro W3" charset="-128"/>
              </a:rPr>
              <a:t>.</a:t>
            </a:r>
            <a:r>
              <a:rPr lang="es-CL" sz="1200" b="0" kern="1200" baseline="0" dirty="0" smtClean="0">
                <a:solidFill>
                  <a:schemeClr val="tx1"/>
                </a:solidFill>
                <a:effectLst/>
                <a:latin typeface="+mn-lt"/>
                <a:ea typeface="ヒラギノ角ゴ Pro W3" charset="-128"/>
                <a:cs typeface="ヒラギノ角ゴ Pro W3" charset="-128"/>
              </a:rPr>
              <a:t> </a:t>
            </a:r>
            <a:r>
              <a:rPr lang="es-MX" sz="1200" kern="1200" dirty="0" smtClean="0">
                <a:solidFill>
                  <a:schemeClr val="tx1"/>
                </a:solidFill>
                <a:effectLst/>
                <a:latin typeface="+mn-lt"/>
                <a:ea typeface="ヒラギノ角ゴ Pro W3" charset="-128"/>
                <a:cs typeface="ヒラギノ角ゴ Pro W3" charset="-128"/>
              </a:rPr>
              <a:t>Son los gastos por concepto de otros servicios generales no contemplados en los ítems anteriores. El monto máximo a financiar por este concepto no podrá ser superior al 5% del aporte total solicitado a la Subsecretaría para el proyecto</a:t>
            </a:r>
            <a:r>
              <a:rPr lang="es-CL" sz="1200" kern="1200" dirty="0" smtClean="0">
                <a:solidFill>
                  <a:schemeClr val="tx1"/>
                </a:solidFill>
                <a:effectLst/>
                <a:latin typeface="+mn-lt"/>
                <a:ea typeface="ヒラギノ角ゴ Pro W3" charset="-128"/>
                <a:cs typeface="ヒラギノ角ゴ Pro W3" charset="-128"/>
              </a:rPr>
              <a:t>.</a:t>
            </a:r>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15</a:t>
            </a:fld>
            <a:endParaRPr lang="en-US"/>
          </a:p>
        </p:txBody>
      </p:sp>
    </p:spTree>
    <p:extLst>
      <p:ext uri="{BB962C8B-B14F-4D97-AF65-F5344CB8AC3E}">
        <p14:creationId xmlns:p14="http://schemas.microsoft.com/office/powerpoint/2010/main" val="4157723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CL" sz="1200" kern="1200" dirty="0" smtClean="0">
                <a:solidFill>
                  <a:schemeClr val="tx1"/>
                </a:solidFill>
                <a:effectLst/>
                <a:latin typeface="+mn-lt"/>
                <a:ea typeface="ヒラギノ角ゴ Pro W3" charset="-128"/>
                <a:cs typeface="ヒラギノ角ゴ Pro W3" charset="-128"/>
              </a:rPr>
              <a:t>Se hace énfasis que son los anexos correspondientes</a:t>
            </a:r>
            <a:r>
              <a:rPr lang="es-CL" sz="1200" kern="1200" baseline="0" dirty="0" smtClean="0">
                <a:solidFill>
                  <a:schemeClr val="tx1"/>
                </a:solidFill>
                <a:effectLst/>
                <a:latin typeface="+mn-lt"/>
                <a:ea typeface="ヒラギノ角ゴ Pro W3" charset="-128"/>
                <a:cs typeface="ヒラギノ角ゴ Pro W3" charset="-128"/>
              </a:rPr>
              <a:t> a FAE 2016 y no a años anteriores </a:t>
            </a:r>
            <a:endParaRPr lang="es-CL" sz="1200" kern="1200" dirty="0" smtClean="0">
              <a:solidFill>
                <a:schemeClr val="tx1"/>
              </a:solidFill>
              <a:effectLst/>
              <a:latin typeface="+mn-lt"/>
              <a:ea typeface="ヒラギノ角ゴ Pro W3" charset="-128"/>
              <a:cs typeface="ヒラギノ角ゴ Pro W3" charset="-128"/>
            </a:endParaRPr>
          </a:p>
          <a:p>
            <a:pPr lvl="0"/>
            <a:endParaRPr lang="es-CL" dirty="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16</a:t>
            </a:fld>
            <a:endParaRPr lang="en-US"/>
          </a:p>
        </p:txBody>
      </p:sp>
    </p:spTree>
    <p:extLst>
      <p:ext uri="{BB962C8B-B14F-4D97-AF65-F5344CB8AC3E}">
        <p14:creationId xmlns:p14="http://schemas.microsoft.com/office/powerpoint/2010/main" val="4157723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60475" y="720725"/>
            <a:ext cx="4797425" cy="3598863"/>
          </a:xfrm>
          <a:noFill/>
          <a:ln>
            <a:solidFill>
              <a:srgbClr val="000000"/>
            </a:solidFill>
            <a:miter lim="800000"/>
            <a:headEnd/>
            <a:tailEnd/>
          </a:ln>
        </p:spPr>
      </p:sp>
      <p:sp>
        <p:nvSpPr>
          <p:cNvPr id="62467" name="Rectangle 3"/>
          <p:cNvSpPr>
            <a:spLocks noGrp="1" noChangeArrowheads="1"/>
          </p:cNvSpPr>
          <p:nvPr>
            <p:ph type="body" idx="1"/>
          </p:nvPr>
        </p:nvSpPr>
        <p:spPr bwMode="auto">
          <a:xfrm>
            <a:off x="974334" y="4560879"/>
            <a:ext cx="5366535" cy="4319618"/>
          </a:xfrm>
          <a:noFill/>
        </p:spPr>
        <p:txBody>
          <a:bodyPr lIns="94639" tIns="47319" rIns="94639" bIns="47319"/>
          <a:lstStyle/>
          <a:p>
            <a:pPr defTabSz="446297" eaLnBrk="1" hangingPunct="1"/>
            <a:endParaRPr lang="es-ES" dirty="0" smtClean="0"/>
          </a:p>
        </p:txBody>
      </p:sp>
    </p:spTree>
    <p:extLst>
      <p:ext uri="{BB962C8B-B14F-4D97-AF65-F5344CB8AC3E}">
        <p14:creationId xmlns:p14="http://schemas.microsoft.com/office/powerpoint/2010/main" val="2696058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sz="1200" dirty="0" smtClean="0"/>
              <a:t>A modo</a:t>
            </a:r>
            <a:r>
              <a:rPr lang="es-CL" sz="1200" baseline="0" dirty="0" smtClean="0"/>
              <a:t> de referencia </a:t>
            </a:r>
            <a:r>
              <a:rPr lang="es-CL" sz="1200" dirty="0" smtClean="0"/>
              <a:t>Ejem</a:t>
            </a:r>
            <a:r>
              <a:rPr lang="es-CL" sz="1200" b="0" dirty="0" smtClean="0"/>
              <a:t>plos:</a:t>
            </a:r>
          </a:p>
          <a:p>
            <a:pPr marL="171450" lvl="0" indent="-171450">
              <a:buFontTx/>
              <a:buChar char="-"/>
            </a:pPr>
            <a:r>
              <a:rPr lang="es-ES" sz="1200" kern="1200" dirty="0" smtClean="0">
                <a:solidFill>
                  <a:schemeClr val="tx1"/>
                </a:solidFill>
                <a:effectLst/>
                <a:latin typeface="+mn-lt"/>
                <a:ea typeface="ヒラギノ角ゴ Pro W3" charset="-128"/>
                <a:cs typeface="ヒラギノ角ゴ Pro W3" charset="-128"/>
              </a:rPr>
              <a:t>Cocinas solares;</a:t>
            </a:r>
          </a:p>
          <a:p>
            <a:pPr marL="171450" lvl="0" indent="-171450">
              <a:buFontTx/>
              <a:buChar char="-"/>
            </a:pPr>
            <a:r>
              <a:rPr lang="es-ES" sz="1200" kern="1200" dirty="0" smtClean="0">
                <a:solidFill>
                  <a:schemeClr val="tx1"/>
                </a:solidFill>
                <a:effectLst/>
                <a:latin typeface="+mn-lt"/>
                <a:ea typeface="ヒラギノ角ゴ Pro W3" charset="-128"/>
                <a:cs typeface="ヒラギノ角ゴ Pro W3" charset="-128"/>
              </a:rPr>
              <a:t>Hornos solares;</a:t>
            </a:r>
          </a:p>
          <a:p>
            <a:pPr marL="171450" lvl="0" indent="-171450">
              <a:buFontTx/>
              <a:buChar char="-"/>
            </a:pPr>
            <a:r>
              <a:rPr lang="es-ES" sz="1200" kern="1200" dirty="0" smtClean="0">
                <a:solidFill>
                  <a:schemeClr val="tx1"/>
                </a:solidFill>
                <a:effectLst/>
                <a:latin typeface="+mn-lt"/>
                <a:ea typeface="ヒラギノ角ゴ Pro W3" charset="-128"/>
                <a:cs typeface="ヒラギノ角ゴ Pro W3" charset="-128"/>
              </a:rPr>
              <a:t>Secador solar de productos, </a:t>
            </a:r>
          </a:p>
          <a:p>
            <a:pPr marL="171450" lvl="0" indent="-171450">
              <a:buFontTx/>
              <a:buChar char="-"/>
            </a:pPr>
            <a:r>
              <a:rPr lang="es-ES" sz="1200" kern="1200" dirty="0" smtClean="0">
                <a:solidFill>
                  <a:schemeClr val="tx1"/>
                </a:solidFill>
                <a:effectLst/>
                <a:latin typeface="+mn-lt"/>
                <a:ea typeface="ヒラギノ角ゴ Pro W3" charset="-128"/>
                <a:cs typeface="ヒラギノ角ゴ Pro W3" charset="-128"/>
              </a:rPr>
              <a:t>sistemas de desalinización Individual;</a:t>
            </a:r>
          </a:p>
          <a:p>
            <a:pPr marL="171450" lvl="0" indent="-171450">
              <a:buFontTx/>
              <a:buChar char="-"/>
            </a:pPr>
            <a:r>
              <a:rPr lang="es-ES" sz="1200" kern="1200" dirty="0" smtClean="0">
                <a:solidFill>
                  <a:schemeClr val="tx1"/>
                </a:solidFill>
                <a:effectLst/>
                <a:latin typeface="+mn-lt"/>
                <a:ea typeface="ヒラギノ角ゴ Pro W3" charset="-128"/>
                <a:cs typeface="ヒラギノ角ゴ Pro W3" charset="-128"/>
              </a:rPr>
              <a:t>Sistemas calefacción solar individual;</a:t>
            </a:r>
          </a:p>
          <a:p>
            <a:pPr marL="171450" lvl="0" indent="-171450">
              <a:buFontTx/>
              <a:buChar char="-"/>
            </a:pPr>
            <a:r>
              <a:rPr lang="es-ES" sz="1200" kern="1200" dirty="0" smtClean="0">
                <a:solidFill>
                  <a:schemeClr val="tx1"/>
                </a:solidFill>
                <a:effectLst/>
                <a:latin typeface="+mn-lt"/>
                <a:ea typeface="ヒラギノ角ゴ Pro W3" charset="-128"/>
                <a:cs typeface="ヒラギノ角ゴ Pro W3" charset="-128"/>
              </a:rPr>
              <a:t>Biodigestores;</a:t>
            </a:r>
          </a:p>
          <a:p>
            <a:pPr marL="171450" lvl="0" indent="-171450">
              <a:buFontTx/>
              <a:buChar char="-"/>
            </a:pPr>
            <a:r>
              <a:rPr lang="es-ES" sz="1200" kern="1200" dirty="0" smtClean="0">
                <a:solidFill>
                  <a:schemeClr val="tx1"/>
                </a:solidFill>
                <a:effectLst/>
                <a:latin typeface="+mn-lt"/>
                <a:ea typeface="ヒラギノ角ゴ Pro W3" charset="-128"/>
                <a:cs typeface="ヒラギノ角ゴ Pro W3" charset="-128"/>
              </a:rPr>
              <a:t>Otros.</a:t>
            </a:r>
          </a:p>
          <a:p>
            <a:pPr marL="171450" lvl="0" indent="-171450">
              <a:buFontTx/>
              <a:buChar char="-"/>
            </a:pPr>
            <a:endParaRPr lang="es-ES" sz="1200" kern="1200" dirty="0" smtClean="0">
              <a:solidFill>
                <a:schemeClr val="tx1"/>
              </a:solidFill>
              <a:effectLst/>
              <a:latin typeface="+mn-lt"/>
              <a:ea typeface="ヒラギノ角ゴ Pro W3" charset="-128"/>
            </a:endParaRPr>
          </a:p>
          <a:p>
            <a:pPr marL="171450" lvl="0" indent="-171450">
              <a:buFontTx/>
              <a:buChar char="-"/>
            </a:pPr>
            <a:r>
              <a:rPr lang="es-ES" sz="1200" kern="1200" dirty="0" smtClean="0">
                <a:solidFill>
                  <a:schemeClr val="tx1"/>
                </a:solidFill>
                <a:effectLst/>
                <a:latin typeface="+mn-lt"/>
                <a:ea typeface="ヒラギノ角ゴ Pro W3" charset="-128"/>
              </a:rPr>
              <a:t>A modo de referencia para</a:t>
            </a:r>
            <a:r>
              <a:rPr lang="es-ES" sz="1200" kern="1200" baseline="0" dirty="0" smtClean="0">
                <a:solidFill>
                  <a:schemeClr val="tx1"/>
                </a:solidFill>
                <a:effectLst/>
                <a:latin typeface="+mn-lt"/>
                <a:ea typeface="ヒラギノ角ゴ Pro W3" charset="-128"/>
              </a:rPr>
              <a:t> el diseño, diagramas y materiales a fabricar </a:t>
            </a:r>
            <a:r>
              <a:rPr lang="es-ES" sz="1200" kern="1200" dirty="0" smtClean="0">
                <a:solidFill>
                  <a:schemeClr val="tx1"/>
                </a:solidFill>
                <a:effectLst/>
                <a:latin typeface="+mn-lt"/>
                <a:ea typeface="ヒラギノ角ゴ Pro W3" charset="-128"/>
              </a:rPr>
              <a:t>se pueden revisar las bases.</a:t>
            </a:r>
            <a:endParaRPr lang="es-CL" dirty="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18</a:t>
            </a:fld>
            <a:endParaRPr lang="en-US"/>
          </a:p>
        </p:txBody>
      </p:sp>
    </p:spTree>
    <p:extLst>
      <p:ext uri="{BB962C8B-B14F-4D97-AF65-F5344CB8AC3E}">
        <p14:creationId xmlns:p14="http://schemas.microsoft.com/office/powerpoint/2010/main" val="729590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endParaRPr lang="es-CL" dirty="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21</a:t>
            </a:fld>
            <a:endParaRPr lang="en-US"/>
          </a:p>
        </p:txBody>
      </p:sp>
    </p:spTree>
    <p:extLst>
      <p:ext uri="{BB962C8B-B14F-4D97-AF65-F5344CB8AC3E}">
        <p14:creationId xmlns:p14="http://schemas.microsoft.com/office/powerpoint/2010/main" val="4157723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endParaRPr lang="es-MX" sz="1200" b="0" kern="1200" baseline="0" dirty="0" smtClean="0">
              <a:solidFill>
                <a:schemeClr val="tx1"/>
              </a:solidFill>
              <a:effectLst/>
              <a:latin typeface="+mn-lt"/>
              <a:ea typeface="ヒラギノ角ゴ Pro W3" charset="-128"/>
              <a:cs typeface="ヒラギノ角ゴ Pro W3" charset="-128"/>
            </a:endParaRPr>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22</a:t>
            </a:fld>
            <a:endParaRPr lang="en-US"/>
          </a:p>
        </p:txBody>
      </p:sp>
    </p:spTree>
    <p:extLst>
      <p:ext uri="{BB962C8B-B14F-4D97-AF65-F5344CB8AC3E}">
        <p14:creationId xmlns:p14="http://schemas.microsoft.com/office/powerpoint/2010/main" val="4157723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endParaRPr lang="es-CL" sz="1200" kern="1200" dirty="0" smtClean="0">
              <a:solidFill>
                <a:schemeClr val="tx1"/>
              </a:solidFill>
              <a:effectLst/>
              <a:latin typeface="+mn-lt"/>
              <a:ea typeface="ヒラギノ角ゴ Pro W3" charset="-128"/>
              <a:cs typeface="ヒラギノ角ゴ Pro W3" charset="-128"/>
            </a:endParaRPr>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23</a:t>
            </a:fld>
            <a:endParaRPr lang="en-US"/>
          </a:p>
        </p:txBody>
      </p:sp>
    </p:spTree>
    <p:extLst>
      <p:ext uri="{BB962C8B-B14F-4D97-AF65-F5344CB8AC3E}">
        <p14:creationId xmlns:p14="http://schemas.microsoft.com/office/powerpoint/2010/main" val="4157723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endParaRPr lang="es-CL" dirty="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24</a:t>
            </a:fld>
            <a:endParaRPr lang="en-US"/>
          </a:p>
        </p:txBody>
      </p:sp>
    </p:spTree>
    <p:extLst>
      <p:ext uri="{BB962C8B-B14F-4D97-AF65-F5344CB8AC3E}">
        <p14:creationId xmlns:p14="http://schemas.microsoft.com/office/powerpoint/2010/main" val="415772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60475" y="720725"/>
            <a:ext cx="4797425" cy="3598863"/>
          </a:xfrm>
          <a:noFill/>
          <a:ln>
            <a:solidFill>
              <a:srgbClr val="000000"/>
            </a:solidFill>
            <a:miter lim="800000"/>
            <a:headEnd/>
            <a:tailEnd/>
          </a:ln>
        </p:spPr>
      </p:sp>
      <p:sp>
        <p:nvSpPr>
          <p:cNvPr id="62467" name="Rectangle 3"/>
          <p:cNvSpPr>
            <a:spLocks noGrp="1" noChangeArrowheads="1"/>
          </p:cNvSpPr>
          <p:nvPr>
            <p:ph type="body" idx="1"/>
          </p:nvPr>
        </p:nvSpPr>
        <p:spPr bwMode="auto">
          <a:xfrm>
            <a:off x="974334" y="4560879"/>
            <a:ext cx="5366535" cy="4319618"/>
          </a:xfrm>
          <a:noFill/>
        </p:spPr>
        <p:txBody>
          <a:bodyPr lIns="94639" tIns="47319" rIns="94639" bIns="47319"/>
          <a:lstStyle/>
          <a:p>
            <a:pPr defTabSz="446297" eaLnBrk="1" hangingPunct="1"/>
            <a:endParaRPr lang="es-ES" dirty="0" smtClean="0"/>
          </a:p>
        </p:txBody>
      </p:sp>
    </p:spTree>
    <p:extLst>
      <p:ext uri="{BB962C8B-B14F-4D97-AF65-F5344CB8AC3E}">
        <p14:creationId xmlns:p14="http://schemas.microsoft.com/office/powerpoint/2010/main" val="2696058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Enfatizar que el % es del costo</a:t>
            </a:r>
            <a:r>
              <a:rPr lang="es-CL" baseline="0" dirty="0" smtClean="0"/>
              <a:t> total del proyecto, no es el % de lo que se le pide al Ministerio.</a:t>
            </a:r>
          </a:p>
          <a:p>
            <a:pPr marL="0" marR="0" indent="0" algn="l" defTabSz="457200" rtl="0" eaLnBrk="0" fontAlgn="base" latinLnBrk="0" hangingPunct="0">
              <a:lnSpc>
                <a:spcPct val="100000"/>
              </a:lnSpc>
              <a:spcBef>
                <a:spcPct val="30000"/>
              </a:spcBef>
              <a:spcAft>
                <a:spcPct val="0"/>
              </a:spcAft>
              <a:buClrTx/>
              <a:buSzTx/>
              <a:buFontTx/>
              <a:buNone/>
              <a:tabLst/>
              <a:defRPr/>
            </a:pPr>
            <a:r>
              <a:rPr lang="es-CL" dirty="0" smtClean="0"/>
              <a:t>La Institución postulante debe aportar el % como mínimo, en dinero o valorización de especies y/o espacios.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mn-lt"/>
                <a:ea typeface="ヒラギノ角ゴ Pro W3" charset="-128"/>
                <a:cs typeface="ヒラギノ角ゴ Pro W3" charset="-128"/>
              </a:rPr>
              <a:t>Podrá considerarse como parte del cofinanciamiento, el(los) aporte(s) realizados por el o los organismos asociados.</a:t>
            </a:r>
            <a:endParaRPr lang="es-CL" dirty="0" smtClean="0"/>
          </a:p>
          <a:p>
            <a:r>
              <a:rPr lang="es-CL" baseline="0" dirty="0" smtClean="0"/>
              <a:t>Es importante señalar que no hay evaluación sobre el tiempo de ejecución, lo importante es no pasar del plazo máximo.</a:t>
            </a:r>
          </a:p>
          <a:p>
            <a:pPr marL="0" marR="0" indent="0" algn="l" defTabSz="457200" rtl="0" eaLnBrk="0" fontAlgn="base" latinLnBrk="0" hangingPunct="0">
              <a:lnSpc>
                <a:spcPct val="100000"/>
              </a:lnSpc>
              <a:spcBef>
                <a:spcPct val="30000"/>
              </a:spcBef>
              <a:spcAft>
                <a:spcPct val="0"/>
              </a:spcAft>
              <a:buClrTx/>
              <a:buSzTx/>
              <a:buFontTx/>
              <a:buNone/>
              <a:tabLst/>
              <a:defRPr/>
            </a:pPr>
            <a:r>
              <a:rPr lang="es-ES" dirty="0" smtClean="0"/>
              <a:t>Plazo a contar de la total tramitación del acto administrativo, que apruebe el contrato suscrito entre las partes</a:t>
            </a:r>
            <a:r>
              <a:rPr lang="es-CL"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lang="es-CL" b="1" dirty="0" smtClean="0"/>
              <a:t>Talleres: </a:t>
            </a:r>
            <a:r>
              <a:rPr lang="es-CL" b="0" dirty="0" smtClean="0"/>
              <a:t>Los</a:t>
            </a:r>
            <a:r>
              <a:rPr lang="es-ES" sz="1200" kern="1200" dirty="0" smtClean="0">
                <a:solidFill>
                  <a:schemeClr val="tx1"/>
                </a:solidFill>
                <a:effectLst/>
                <a:latin typeface="+mn-lt"/>
                <a:ea typeface="ヒラギノ角ゴ Pro W3" charset="-128"/>
                <a:cs typeface="ヒラギノ角ゴ Pro W3" charset="-128"/>
              </a:rPr>
              <a:t> beneficiarios deberán financiar como mínimo un 10%</a:t>
            </a:r>
            <a:r>
              <a:rPr lang="es-ES" sz="1200" kern="1200" baseline="0" dirty="0" smtClean="0">
                <a:solidFill>
                  <a:schemeClr val="tx1"/>
                </a:solidFill>
                <a:effectLst/>
                <a:latin typeface="+mn-lt"/>
                <a:ea typeface="ヒラギノ角ゴ Pro W3" charset="-128"/>
                <a:cs typeface="ヒラギノ角ゴ Pro W3" charset="-128"/>
              </a:rPr>
              <a:t> y como máximo un 15%, por lo que, en caso de pedir el máximo ($15MM), e</a:t>
            </a:r>
            <a:r>
              <a:rPr lang="es-ES" sz="1200" kern="1200" dirty="0" smtClean="0">
                <a:solidFill>
                  <a:schemeClr val="tx1"/>
                </a:solidFill>
                <a:effectLst/>
                <a:latin typeface="+mn-lt"/>
                <a:ea typeface="ヒラギノ角ゴ Pro W3" charset="-128"/>
                <a:cs typeface="ヒラギノ角ゴ Pro W3" charset="-128"/>
              </a:rPr>
              <a:t>l monto total del taller</a:t>
            </a:r>
            <a:r>
              <a:rPr lang="es-ES" sz="1200" kern="1200" baseline="0" dirty="0" smtClean="0">
                <a:solidFill>
                  <a:schemeClr val="tx1"/>
                </a:solidFill>
                <a:effectLst/>
                <a:latin typeface="+mn-lt"/>
                <a:ea typeface="ヒラギノ角ゴ Pro W3" charset="-128"/>
                <a:cs typeface="ヒラギノ角ゴ Pro W3" charset="-128"/>
              </a:rPr>
              <a:t> no podrá ser mayor a $17.647.059. </a:t>
            </a:r>
            <a:endParaRPr lang="es-CL" b="1" dirty="0" smtClean="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25</a:t>
            </a:fld>
            <a:endParaRPr lang="en-US"/>
          </a:p>
        </p:txBody>
      </p:sp>
    </p:spTree>
    <p:extLst>
      <p:ext uri="{BB962C8B-B14F-4D97-AF65-F5344CB8AC3E}">
        <p14:creationId xmlns:p14="http://schemas.microsoft.com/office/powerpoint/2010/main" val="2754704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MX" sz="1200" kern="1200" dirty="0" smtClean="0">
                <a:solidFill>
                  <a:schemeClr val="tx1"/>
                </a:solidFill>
                <a:effectLst/>
                <a:latin typeface="+mn-lt"/>
                <a:ea typeface="ヒラギノ角ゴ Pro W3" charset="-128"/>
                <a:cs typeface="ヒラギノ角ゴ Pro W3" charset="-128"/>
              </a:rPr>
              <a:t>-Pago del Impuesto territorial de un bien raíz.</a:t>
            </a:r>
            <a:endParaRPr lang="es-CL" dirty="0" smtClean="0">
              <a:effectLst/>
            </a:endParaRPr>
          </a:p>
          <a:p>
            <a:pPr lvl="0"/>
            <a:r>
              <a:rPr lang="es-MX" sz="1200" kern="1200" dirty="0" smtClean="0">
                <a:solidFill>
                  <a:schemeClr val="tx1"/>
                </a:solidFill>
                <a:effectLst/>
                <a:latin typeface="+mn-lt"/>
                <a:ea typeface="ヒラギノ角ゴ Pro W3" charset="-128"/>
                <a:cs typeface="ヒラギノ角ゴ Pro W3" charset="-128"/>
              </a:rPr>
              <a:t>-Inversiones en bienes de capital.</a:t>
            </a:r>
            <a:endParaRPr lang="es-CL" dirty="0" smtClean="0">
              <a:effectLst/>
            </a:endParaRPr>
          </a:p>
          <a:p>
            <a:pPr lvl="0"/>
            <a:r>
              <a:rPr lang="es-MX" sz="1200" kern="1200" dirty="0" smtClean="0">
                <a:solidFill>
                  <a:schemeClr val="tx1"/>
                </a:solidFill>
                <a:effectLst/>
                <a:latin typeface="+mn-lt"/>
                <a:ea typeface="ヒラギノ角ゴ Pro W3" charset="-128"/>
                <a:cs typeface="ヒラギノ角ゴ Pro W3" charset="-128"/>
              </a:rPr>
              <a:t>-Adquisición de inmuebles de cualquier tipo.</a:t>
            </a:r>
            <a:endParaRPr lang="es-CL" dirty="0" smtClean="0">
              <a:effectLst/>
            </a:endParaRPr>
          </a:p>
          <a:p>
            <a:pPr lvl="0"/>
            <a:r>
              <a:rPr lang="es-MX" sz="1200" kern="1200" dirty="0" smtClean="0">
                <a:solidFill>
                  <a:schemeClr val="tx1"/>
                </a:solidFill>
                <a:effectLst/>
                <a:latin typeface="+mn-lt"/>
                <a:ea typeface="ヒラギノ角ゴ Pro W3" charset="-128"/>
                <a:cs typeface="ヒラギノ角ゴ Pro W3" charset="-128"/>
              </a:rPr>
              <a:t>-Pago de deudas, dividendos o recuperaciones de capital.</a:t>
            </a:r>
            <a:endParaRPr lang="es-CL" dirty="0" smtClean="0">
              <a:effectLst/>
            </a:endParaRPr>
          </a:p>
          <a:p>
            <a:pPr lvl="0"/>
            <a:r>
              <a:rPr lang="es-MX" sz="1200" kern="1200" dirty="0" smtClean="0">
                <a:solidFill>
                  <a:schemeClr val="tx1"/>
                </a:solidFill>
                <a:effectLst/>
                <a:latin typeface="+mn-lt"/>
                <a:ea typeface="ヒラギノ角ゴ Pro W3" charset="-128"/>
                <a:cs typeface="ヒラギノ角ゴ Pro W3" charset="-128"/>
              </a:rPr>
              <a:t>-Compra de acciones, derechos de sociedades, bonos y otros valores mobiliarios.</a:t>
            </a:r>
            <a:endParaRPr lang="es-CL" dirty="0" smtClean="0">
              <a:effectLst/>
            </a:endParaRPr>
          </a:p>
          <a:p>
            <a:pPr lvl="0"/>
            <a:r>
              <a:rPr lang="es-MX" sz="1200" kern="1200" dirty="0" smtClean="0">
                <a:solidFill>
                  <a:schemeClr val="tx1"/>
                </a:solidFill>
                <a:effectLst/>
                <a:latin typeface="+mn-lt"/>
                <a:ea typeface="ヒラギノ角ゴ Pro W3" charset="-128"/>
                <a:cs typeface="ヒラギノ角ゴ Pro W3" charset="-128"/>
              </a:rPr>
              <a:t>-Gastos por concepto de depreciación de vehículos, maquinarias y equipos.</a:t>
            </a:r>
            <a:endParaRPr lang="es-CL" dirty="0" smtClean="0">
              <a:effectLst/>
            </a:endParaRPr>
          </a:p>
          <a:p>
            <a:pPr lvl="0"/>
            <a:r>
              <a:rPr lang="es-MX" sz="1200" kern="1200" dirty="0" smtClean="0">
                <a:solidFill>
                  <a:schemeClr val="tx1"/>
                </a:solidFill>
                <a:effectLst/>
                <a:latin typeface="+mn-lt"/>
                <a:ea typeface="ヒラギノ角ゴ Pro W3" charset="-128"/>
                <a:cs typeface="ヒラギノ角ゴ Pro W3" charset="-128"/>
              </a:rPr>
              <a:t>-Mantención y reparación de vehículos.</a:t>
            </a:r>
            <a:endParaRPr lang="es-CL" dirty="0" smtClean="0">
              <a:effectLst/>
            </a:endParaRPr>
          </a:p>
          <a:p>
            <a:pPr lvl="0"/>
            <a:r>
              <a:rPr lang="es-MX" sz="1200" kern="1200" dirty="0" smtClean="0">
                <a:solidFill>
                  <a:schemeClr val="tx1"/>
                </a:solidFill>
                <a:effectLst/>
                <a:latin typeface="+mn-lt"/>
                <a:ea typeface="ヒラギノ角ゴ Pro W3" charset="-128"/>
                <a:cs typeface="ヒラギノ角ゴ Pro W3" charset="-128"/>
              </a:rPr>
              <a:t>-Pago  de licencias médicas, licencias maternales y cargas familiares.</a:t>
            </a:r>
            <a:endParaRPr lang="es-CL" dirty="0" smtClean="0">
              <a:effectLst/>
            </a:endParaRPr>
          </a:p>
          <a:p>
            <a:pPr lvl="0"/>
            <a:r>
              <a:rPr lang="es-MX" sz="1200" kern="1200" dirty="0" smtClean="0">
                <a:solidFill>
                  <a:schemeClr val="tx1"/>
                </a:solidFill>
                <a:effectLst/>
                <a:latin typeface="+mn-lt"/>
                <a:ea typeface="ヒラギノ角ゴ Pro W3" charset="-128"/>
                <a:cs typeface="ヒラギノ角ゴ Pro W3" charset="-128"/>
              </a:rPr>
              <a:t>-Pago de multas, intereses, recargos o reposiciones por cancelación fuera de plazo de los servicios generales tales como electricidad, agua, teléfono.</a:t>
            </a:r>
            <a:endParaRPr lang="es-CL" dirty="0" smtClean="0">
              <a:effectLst/>
            </a:endParaRPr>
          </a:p>
          <a:p>
            <a:pPr lvl="0"/>
            <a:r>
              <a:rPr lang="es-MX" sz="1200" kern="1200" dirty="0" smtClean="0">
                <a:solidFill>
                  <a:schemeClr val="tx1"/>
                </a:solidFill>
                <a:effectLst/>
                <a:latin typeface="+mn-lt"/>
                <a:ea typeface="ヒラギノ角ゴ Pro W3" charset="-128"/>
                <a:cs typeface="ヒラギノ角ゴ Pro W3" charset="-128"/>
              </a:rPr>
              <a:t>-Pago de multas por cambio de pasajes aéreos.</a:t>
            </a:r>
            <a:endParaRPr lang="es-CL" dirty="0" smtClean="0">
              <a:effectLst/>
            </a:endParaRPr>
          </a:p>
          <a:p>
            <a:pPr lvl="0"/>
            <a:r>
              <a:rPr lang="es-MX" sz="1200" kern="1200" dirty="0" smtClean="0">
                <a:solidFill>
                  <a:schemeClr val="tx1"/>
                </a:solidFill>
                <a:effectLst/>
                <a:latin typeface="+mn-lt"/>
                <a:ea typeface="ヒラギノ角ゴ Pro W3" charset="-128"/>
                <a:cs typeface="ヒラギノ角ゴ Pro W3" charset="-128"/>
              </a:rPr>
              <a:t>-Pago de permisos de circulación y revisión técnica, seguros automotrices voluntarios y seguros obligatorios por accidentes personales (Ley N° 18.490).</a:t>
            </a:r>
            <a:endParaRPr lang="es-CL" dirty="0" smtClean="0">
              <a:effectLst/>
            </a:endParaRPr>
          </a:p>
          <a:p>
            <a:pPr lvl="0"/>
            <a:r>
              <a:rPr lang="es-MX" sz="1200" kern="1200" dirty="0" smtClean="0">
                <a:solidFill>
                  <a:schemeClr val="tx1"/>
                </a:solidFill>
                <a:effectLst/>
                <a:latin typeface="+mn-lt"/>
                <a:ea typeface="ヒラギノ角ゴ Pro W3" charset="-128"/>
                <a:cs typeface="ヒラギノ角ゴ Pro W3" charset="-128"/>
              </a:rPr>
              <a:t>-Compra de bebidas alcohólicas.</a:t>
            </a:r>
            <a:endParaRPr lang="es-CL" dirty="0" smtClean="0">
              <a:effectLst/>
            </a:endParaRPr>
          </a:p>
          <a:p>
            <a:pPr lvl="0"/>
            <a:r>
              <a:rPr lang="es-MX" sz="1200" kern="1200" dirty="0" smtClean="0">
                <a:solidFill>
                  <a:schemeClr val="tx1"/>
                </a:solidFill>
                <a:effectLst/>
                <a:latin typeface="+mn-lt"/>
                <a:ea typeface="ヒラギノ角ゴ Pro W3" charset="-128"/>
                <a:cs typeface="ヒラギノ角ゴ Pro W3" charset="-128"/>
              </a:rPr>
              <a:t>-Compra de Vestimenta no calificable como Elementos de Protección Personal y/o Difusión.</a:t>
            </a:r>
            <a:endParaRPr lang="es-CL" dirty="0" smtClean="0">
              <a:effectLst/>
            </a:endParaRPr>
          </a:p>
          <a:p>
            <a:pPr lvl="0"/>
            <a:r>
              <a:rPr lang="es-MX" sz="1200" kern="1200" dirty="0" smtClean="0">
                <a:solidFill>
                  <a:schemeClr val="tx1"/>
                </a:solidFill>
                <a:effectLst/>
                <a:latin typeface="+mn-lt"/>
                <a:ea typeface="ヒラギノ角ゴ Pro W3" charset="-128"/>
                <a:cs typeface="ヒラギノ角ゴ Pro W3" charset="-128"/>
              </a:rPr>
              <a:t>-Compra de elementos médicos y/o primeros auxilios.</a:t>
            </a:r>
            <a:endParaRPr lang="es-CL" dirty="0" smtClean="0">
              <a:effectLst/>
            </a:endParaRPr>
          </a:p>
          <a:p>
            <a:pPr lvl="0"/>
            <a:r>
              <a:rPr lang="es-MX" sz="1200" kern="1200" dirty="0" smtClean="0">
                <a:solidFill>
                  <a:schemeClr val="tx1"/>
                </a:solidFill>
                <a:effectLst/>
                <a:latin typeface="+mn-lt"/>
                <a:ea typeface="ヒラギノ角ゴ Pro W3" charset="-128"/>
                <a:cs typeface="ヒラギノ角ゴ Pro W3" charset="-128"/>
              </a:rPr>
              <a:t>-Cualquier otro gasto que no se encuentre descrito en el numeral II.3.2, precedente.</a:t>
            </a:r>
            <a:endParaRPr lang="es-CL" dirty="0" smtClean="0">
              <a:effectLst/>
            </a:endParaRPr>
          </a:p>
          <a:p>
            <a:pPr algn="just"/>
            <a:endParaRPr lang="es-CL" sz="1200" dirty="0" smtClean="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26</a:t>
            </a:fld>
            <a:endParaRPr lang="en-US"/>
          </a:p>
        </p:txBody>
      </p:sp>
    </p:spTree>
    <p:extLst>
      <p:ext uri="{BB962C8B-B14F-4D97-AF65-F5344CB8AC3E}">
        <p14:creationId xmlns:p14="http://schemas.microsoft.com/office/powerpoint/2010/main" val="1451517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lgn="just"/>
            <a:r>
              <a:rPr lang="es-ES" sz="1200" dirty="0" smtClean="0"/>
              <a:t>- Acreditar que poseen </a:t>
            </a:r>
            <a:r>
              <a:rPr lang="es-ES" sz="1200" b="1" dirty="0" smtClean="0"/>
              <a:t>personalidad jurídica vigente </a:t>
            </a:r>
            <a:r>
              <a:rPr lang="es-ES" sz="1200" dirty="0" smtClean="0"/>
              <a:t>y que su(s) representante(s)</a:t>
            </a:r>
            <a:r>
              <a:rPr lang="es-ES" sz="1200" baseline="0" dirty="0" smtClean="0"/>
              <a:t> </a:t>
            </a:r>
            <a:r>
              <a:rPr lang="es-ES" sz="1200" dirty="0" smtClean="0"/>
              <a:t>legal(es) posee(n) facultad suficiente para suscribir el respectivo convenio de transferencia. </a:t>
            </a:r>
            <a:endParaRPr lang="es-CL" sz="1200" dirty="0" smtClean="0"/>
          </a:p>
          <a:p>
            <a:pPr algn="just"/>
            <a:r>
              <a:rPr lang="es-ES" sz="1200" b="1" kern="1200" dirty="0" smtClean="0">
                <a:solidFill>
                  <a:schemeClr val="tx1"/>
                </a:solidFill>
                <a:effectLst/>
                <a:latin typeface="+mn-lt"/>
                <a:ea typeface="ヒラギノ角ゴ Pro W3" charset="-128"/>
                <a:cs typeface="ヒラギノ角ゴ Pro W3" charset="-128"/>
              </a:rPr>
              <a:t>- No se aceptará </a:t>
            </a:r>
            <a:r>
              <a:rPr lang="es-ES" sz="1200" kern="1200" dirty="0" smtClean="0">
                <a:solidFill>
                  <a:schemeClr val="tx1"/>
                </a:solidFill>
                <a:effectLst/>
                <a:latin typeface="+mn-lt"/>
                <a:ea typeface="ヒラギノ角ゴ Pro W3" charset="-128"/>
                <a:cs typeface="ヒラギノ角ゴ Pro W3" charset="-128"/>
              </a:rPr>
              <a:t>utilizar para estos efectos una cuenta bancaria personal del </a:t>
            </a:r>
            <a:r>
              <a:rPr lang="es-ES" sz="1200" b="1" kern="1200" dirty="0" smtClean="0">
                <a:solidFill>
                  <a:schemeClr val="tx1"/>
                </a:solidFill>
                <a:effectLst/>
                <a:latin typeface="+mn-lt"/>
                <a:ea typeface="ヒラギノ角ゴ Pro W3" charset="-128"/>
                <a:cs typeface="ヒラギノ角ゴ Pro W3" charset="-128"/>
              </a:rPr>
              <a:t>representante legal o de alguno de los socios, coordinador o de otro tercero</a:t>
            </a:r>
            <a:r>
              <a:rPr lang="es-ES" sz="1200" kern="1200" dirty="0" smtClean="0">
                <a:solidFill>
                  <a:schemeClr val="tx1"/>
                </a:solidFill>
                <a:effectLst/>
                <a:latin typeface="+mn-lt"/>
                <a:ea typeface="ヒラギノ角ゴ Pro W3" charset="-128"/>
                <a:cs typeface="ヒラギノ角ゴ Pro W3" charset="-128"/>
              </a:rPr>
              <a:t>. </a:t>
            </a:r>
          </a:p>
          <a:p>
            <a:pPr marL="0" marR="0" indent="0" algn="just" defTabSz="457200" rtl="0" eaLnBrk="0" fontAlgn="base" latinLnBrk="0" hangingPunct="0">
              <a:lnSpc>
                <a:spcPct val="100000"/>
              </a:lnSpc>
              <a:spcBef>
                <a:spcPct val="30000"/>
              </a:spcBef>
              <a:spcAft>
                <a:spcPct val="0"/>
              </a:spcAft>
              <a:buClrTx/>
              <a:buSzTx/>
              <a:buFontTx/>
              <a:buNone/>
              <a:tabLst/>
              <a:defRPr/>
            </a:pPr>
            <a:r>
              <a:rPr lang="es-ES" sz="1200" b="1" dirty="0" smtClean="0"/>
              <a:t>- Ser responsable directo </a:t>
            </a:r>
            <a:r>
              <a:rPr lang="es-ES" sz="1200" dirty="0" smtClean="0"/>
              <a:t>de la realización de la propuesta. En tal sentido, la entidad beneficiaria podrá subcontratar la realización de parte de la propuesta a otros agentes de acuerdo a lo permitido por estas bases. </a:t>
            </a:r>
            <a:r>
              <a:rPr lang="es-ES" sz="1200" kern="1200" dirty="0" smtClean="0">
                <a:solidFill>
                  <a:schemeClr val="tx1"/>
                </a:solidFill>
                <a:effectLst/>
                <a:latin typeface="+mn-lt"/>
                <a:ea typeface="ヒラギノ角ゴ Pro W3" charset="-128"/>
                <a:cs typeface="ヒラギノ角ゴ Pro W3" charset="-128"/>
              </a:rPr>
              <a:t>Se entenderá por </a:t>
            </a:r>
            <a:r>
              <a:rPr lang="es-ES" sz="1200" b="1" kern="1200" dirty="0" smtClean="0">
                <a:solidFill>
                  <a:schemeClr val="tx1"/>
                </a:solidFill>
                <a:effectLst/>
                <a:latin typeface="+mn-lt"/>
                <a:ea typeface="ヒラギノ角ゴ Pro W3" charset="-128"/>
                <a:cs typeface="ヒラギノ角ゴ Pro W3" charset="-128"/>
              </a:rPr>
              <a:t>Alianza</a:t>
            </a:r>
            <a:r>
              <a:rPr lang="es-ES" sz="1200" kern="1200" dirty="0" smtClean="0">
                <a:solidFill>
                  <a:schemeClr val="tx1"/>
                </a:solidFill>
                <a:effectLst/>
                <a:latin typeface="+mn-lt"/>
                <a:ea typeface="ヒラギノ角ゴ Pro W3" charset="-128"/>
                <a:cs typeface="ヒラギノ角ゴ Pro W3" charset="-128"/>
              </a:rPr>
              <a:t> en caso de existir uno o más </a:t>
            </a:r>
            <a:r>
              <a:rPr lang="es-ES" sz="1200" b="1" kern="1200" dirty="0" smtClean="0">
                <a:solidFill>
                  <a:schemeClr val="tx1"/>
                </a:solidFill>
                <a:effectLst/>
                <a:latin typeface="+mn-lt"/>
                <a:ea typeface="ヒラギノ角ゴ Pro W3" charset="-128"/>
                <a:cs typeface="ヒラギノ角ゴ Pro W3" charset="-128"/>
              </a:rPr>
              <a:t>organismos asociados </a:t>
            </a:r>
            <a:r>
              <a:rPr lang="es-ES" sz="1200" kern="1200" dirty="0" smtClean="0">
                <a:solidFill>
                  <a:schemeClr val="tx1"/>
                </a:solidFill>
                <a:effectLst/>
                <a:latin typeface="+mn-lt"/>
                <a:ea typeface="ヒラギノ角ゴ Pro W3" charset="-128"/>
                <a:cs typeface="ヒラギノ角ゴ Pro W3" charset="-128"/>
              </a:rPr>
              <a:t>que </a:t>
            </a:r>
            <a:r>
              <a:rPr lang="es-ES" sz="1200" b="1" kern="1200" dirty="0" smtClean="0">
                <a:solidFill>
                  <a:schemeClr val="tx1"/>
                </a:solidFill>
                <a:effectLst/>
                <a:latin typeface="+mn-lt"/>
                <a:ea typeface="ヒラギノ角ゴ Pro W3" charset="-128"/>
                <a:cs typeface="ヒラギノ角ゴ Pro W3" charset="-128"/>
              </a:rPr>
              <a:t>apoyen al postulante en la realización </a:t>
            </a:r>
            <a:r>
              <a:rPr lang="es-ES" sz="1200" kern="1200" dirty="0" smtClean="0">
                <a:solidFill>
                  <a:schemeClr val="tx1"/>
                </a:solidFill>
                <a:effectLst/>
                <a:latin typeface="+mn-lt"/>
                <a:ea typeface="ヒラギノ角ゴ Pro W3" charset="-128"/>
                <a:cs typeface="ヒラギノ角ゴ Pro W3" charset="-128"/>
              </a:rPr>
              <a:t>de la propuesta y el cumplimiento de los objetivos planteados en la misma, mediante apoyos técnicos, económicos, legales o de otra índole</a:t>
            </a:r>
            <a:r>
              <a:rPr lang="es-ES" sz="1200" kern="1200" baseline="0" dirty="0" smtClean="0">
                <a:solidFill>
                  <a:schemeClr val="tx1"/>
                </a:solidFill>
                <a:effectLst/>
                <a:latin typeface="+mn-lt"/>
                <a:ea typeface="ヒラギノ角ゴ Pro W3" charset="-128"/>
                <a:cs typeface="ヒラギノ角ゴ Pro W3" charset="-128"/>
              </a:rPr>
              <a:t> (</a:t>
            </a:r>
            <a:r>
              <a:rPr lang="es-ES" sz="1200" kern="1200" dirty="0" smtClean="0">
                <a:solidFill>
                  <a:schemeClr val="tx1"/>
                </a:solidFill>
                <a:effectLst/>
                <a:latin typeface="+mn-lt"/>
                <a:ea typeface="ヒラギノ角ゴ Pro W3" charset="-128"/>
                <a:cs typeface="ヒラギノ角ゴ Pro W3" charset="-128"/>
              </a:rPr>
              <a:t>Especificar los términos que regirán la vinculación tipo de aportes, apoyos técnicos y asesorías, pecuniarios (en dinero) y no pecuniarios</a:t>
            </a:r>
            <a:r>
              <a:rPr lang="es-CL" sz="1200" kern="1200" dirty="0" smtClean="0">
                <a:solidFill>
                  <a:schemeClr val="tx1"/>
                </a:solidFill>
                <a:effectLst/>
                <a:latin typeface="+mn-lt"/>
                <a:ea typeface="ヒラギノ角ゴ Pro W3" charset="-128"/>
                <a:cs typeface="ヒラギノ角ゴ Pro W3" charset="-128"/>
              </a:rPr>
              <a:t>, entre otros</a:t>
            </a:r>
            <a:r>
              <a:rPr lang="es-ES" sz="1200" kern="1200" baseline="0" dirty="0" smtClean="0">
                <a:solidFill>
                  <a:schemeClr val="tx1"/>
                </a:solidFill>
                <a:effectLst/>
                <a:latin typeface="+mn-lt"/>
                <a:ea typeface="ヒラギノ角ゴ Pro W3" charset="-128"/>
                <a:cs typeface="ヒラギノ角ゴ Pro W3" charset="-128"/>
              </a:rPr>
              <a:t>).</a:t>
            </a:r>
            <a:endParaRPr lang="es-CL" sz="1200" kern="1200" dirty="0" smtClean="0">
              <a:solidFill>
                <a:schemeClr val="tx1"/>
              </a:solidFill>
              <a:effectLst/>
              <a:latin typeface="+mn-lt"/>
              <a:ea typeface="ヒラギノ角ゴ Pro W3" charset="-128"/>
              <a:cs typeface="ヒラギノ角ゴ Pro W3" charset="-128"/>
            </a:endParaRPr>
          </a:p>
          <a:p>
            <a:pPr algn="just"/>
            <a:endParaRPr lang="es-ES" sz="1200" kern="1200" dirty="0" smtClean="0">
              <a:solidFill>
                <a:schemeClr val="tx1"/>
              </a:solidFill>
              <a:effectLst/>
              <a:latin typeface="+mn-lt"/>
              <a:ea typeface="ヒラギノ角ゴ Pro W3" charset="-128"/>
            </a:endParaRPr>
          </a:p>
          <a:p>
            <a:pPr marL="0" marR="0" indent="0" algn="just" defTabSz="4572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mn-lt"/>
                <a:ea typeface="ヒラギノ角ゴ Pro W3" charset="-128"/>
                <a:cs typeface="ヒラギノ角ゴ Pro W3" charset="-128"/>
              </a:rPr>
              <a:t>La organización que postula podrá beneficiar a un tercero o a sus propios integrantes, siempre y cuando éstos pertenezcan a sectores aislados, rurales y/o vulnerables y tengan </a:t>
            </a:r>
            <a:r>
              <a:rPr lang="es-MX" sz="1200" kern="1200" dirty="0" smtClean="0">
                <a:solidFill>
                  <a:schemeClr val="tx1"/>
                </a:solidFill>
                <a:effectLst/>
                <a:latin typeface="+mn-lt"/>
                <a:ea typeface="ヒラギノ角ゴ Pro W3" charset="-128"/>
                <a:cs typeface="ヒラギノ角ゴ Pro W3" charset="-128"/>
              </a:rPr>
              <a:t>requerimientos energéticos factibles de resolver mediante el desarrollo del proyecto, circunstancia que se señalará en el anexo 12 de las presentes bases.</a:t>
            </a:r>
            <a:endParaRPr lang="es-CL" sz="1200" kern="1200" dirty="0" smtClean="0">
              <a:solidFill>
                <a:schemeClr val="tx1"/>
              </a:solidFill>
              <a:effectLst/>
              <a:latin typeface="+mn-lt"/>
              <a:ea typeface="ヒラギノ角ゴ Pro W3" charset="-128"/>
              <a:cs typeface="ヒラギノ角ゴ Pro W3" charset="-128"/>
            </a:endParaRPr>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27</a:t>
            </a:fld>
            <a:endParaRPr lang="en-US"/>
          </a:p>
        </p:txBody>
      </p:sp>
    </p:spTree>
    <p:extLst>
      <p:ext uri="{BB962C8B-B14F-4D97-AF65-F5344CB8AC3E}">
        <p14:creationId xmlns:p14="http://schemas.microsoft.com/office/powerpoint/2010/main" val="1451517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s-CL" sz="1200" dirty="0" smtClean="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28</a:t>
            </a:fld>
            <a:endParaRPr lang="en-US"/>
          </a:p>
        </p:txBody>
      </p:sp>
    </p:spTree>
    <p:extLst>
      <p:ext uri="{BB962C8B-B14F-4D97-AF65-F5344CB8AC3E}">
        <p14:creationId xmlns:p14="http://schemas.microsoft.com/office/powerpoint/2010/main" val="1451517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es-CL" sz="1200" kern="1200" dirty="0" smtClean="0">
                <a:solidFill>
                  <a:schemeClr val="tx1"/>
                </a:solidFill>
                <a:effectLst/>
                <a:latin typeface="+mn-lt"/>
                <a:ea typeface="ヒラギノ角ゴ Pro W3" charset="-128"/>
                <a:cs typeface="ヒラギノ角ゴ Pro W3" charset="-128"/>
              </a:rPr>
              <a:t>Se hace énfasis que son los anexos correspondientes</a:t>
            </a:r>
            <a:r>
              <a:rPr lang="es-CL" sz="1200" kern="1200" baseline="0" dirty="0" smtClean="0">
                <a:solidFill>
                  <a:schemeClr val="tx1"/>
                </a:solidFill>
                <a:effectLst/>
                <a:latin typeface="+mn-lt"/>
                <a:ea typeface="ヒラギノ角ゴ Pro W3" charset="-128"/>
                <a:cs typeface="ヒラギノ角ゴ Pro W3" charset="-128"/>
              </a:rPr>
              <a:t> a FAE 2016 y no a años anteriores.</a:t>
            </a:r>
          </a:p>
          <a:p>
            <a:pPr marL="0" marR="0" lvl="0" indent="0" algn="just" defTabSz="457200" rtl="0" eaLnBrk="0" fontAlgn="base" latinLnBrk="0" hangingPunct="0">
              <a:lnSpc>
                <a:spcPct val="100000"/>
              </a:lnSpc>
              <a:spcBef>
                <a:spcPct val="30000"/>
              </a:spcBef>
              <a:spcAft>
                <a:spcPct val="0"/>
              </a:spcAft>
              <a:buClrTx/>
              <a:buSzTx/>
              <a:buFontTx/>
              <a:buNone/>
              <a:tabLst/>
              <a:defRPr/>
            </a:pPr>
            <a:r>
              <a:rPr lang="es-CL" dirty="0" smtClean="0"/>
              <a:t>Como ya se dijo cta. bancaria no exclusiva</a:t>
            </a:r>
            <a:r>
              <a:rPr lang="es-CL" baseline="0" dirty="0" smtClean="0"/>
              <a:t> para entidades de derecho público (municipios), o 3 negaciones de cta. en tres bancos (certificados)</a:t>
            </a:r>
            <a:r>
              <a:rPr lang="es-CL" sz="1200" baseline="0" dirty="0" smtClean="0"/>
              <a:t>.</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s-CL" sz="1200" baseline="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es-CL" sz="1200" baseline="0" dirty="0" smtClean="0"/>
              <a:t>Las tres categorías de participantes son:</a:t>
            </a:r>
          </a:p>
          <a:p>
            <a:pPr marL="228600" marR="0" lvl="0" indent="-228600" algn="just" defTabSz="457200" rtl="0" eaLnBrk="0" fontAlgn="base" latinLnBrk="0" hangingPunct="0">
              <a:lnSpc>
                <a:spcPct val="100000"/>
              </a:lnSpc>
              <a:spcBef>
                <a:spcPct val="30000"/>
              </a:spcBef>
              <a:spcAft>
                <a:spcPct val="0"/>
              </a:spcAft>
              <a:buClrTx/>
              <a:buSzTx/>
              <a:buFontTx/>
              <a:buAutoNum type="arabicPeriod"/>
              <a:tabLst/>
              <a:defRPr/>
            </a:pPr>
            <a:r>
              <a:rPr lang="es-MX" sz="1200" i="0" dirty="0" smtClean="0">
                <a:solidFill>
                  <a:schemeClr val="tx1">
                    <a:lumMod val="50000"/>
                    <a:lumOff val="50000"/>
                  </a:schemeClr>
                </a:solidFill>
              </a:rPr>
              <a:t>Personas jurídicas distintas a instituciones educacionales y municipalidades.</a:t>
            </a:r>
          </a:p>
          <a:p>
            <a:pPr marL="228600" marR="0" lvl="0" indent="-228600" algn="just" defTabSz="457200" rtl="0" eaLnBrk="0" fontAlgn="base" latinLnBrk="0" hangingPunct="0">
              <a:lnSpc>
                <a:spcPct val="100000"/>
              </a:lnSpc>
              <a:spcBef>
                <a:spcPct val="30000"/>
              </a:spcBef>
              <a:spcAft>
                <a:spcPct val="0"/>
              </a:spcAft>
              <a:buClrTx/>
              <a:buSzTx/>
              <a:buFontTx/>
              <a:buAutoNum type="arabicPeriod"/>
              <a:tabLst/>
              <a:defRPr/>
            </a:pPr>
            <a:r>
              <a:rPr lang="es-MX" sz="1200" i="0" dirty="0" smtClean="0">
                <a:solidFill>
                  <a:schemeClr val="tx1">
                    <a:lumMod val="50000"/>
                    <a:lumOff val="50000"/>
                  </a:schemeClr>
                </a:solidFill>
              </a:rPr>
              <a:t>Instituciones</a:t>
            </a:r>
            <a:r>
              <a:rPr lang="es-MX" sz="1200" i="0" baseline="0" dirty="0" smtClean="0">
                <a:solidFill>
                  <a:schemeClr val="tx1">
                    <a:lumMod val="50000"/>
                    <a:lumOff val="50000"/>
                  </a:schemeClr>
                </a:solidFill>
              </a:rPr>
              <a:t> educacionales.</a:t>
            </a:r>
          </a:p>
          <a:p>
            <a:pPr marL="228600" marR="0" lvl="0" indent="-228600" algn="just" defTabSz="457200" rtl="0" eaLnBrk="0" fontAlgn="base" latinLnBrk="0" hangingPunct="0">
              <a:lnSpc>
                <a:spcPct val="100000"/>
              </a:lnSpc>
              <a:spcBef>
                <a:spcPct val="30000"/>
              </a:spcBef>
              <a:spcAft>
                <a:spcPct val="0"/>
              </a:spcAft>
              <a:buClrTx/>
              <a:buSzTx/>
              <a:buFontTx/>
              <a:buAutoNum type="arabicPeriod"/>
              <a:tabLst/>
              <a:defRPr/>
            </a:pPr>
            <a:r>
              <a:rPr lang="es-MX" sz="1200" i="0" baseline="0" dirty="0" smtClean="0">
                <a:solidFill>
                  <a:schemeClr val="tx1">
                    <a:lumMod val="50000"/>
                    <a:lumOff val="50000"/>
                  </a:schemeClr>
                </a:solidFill>
              </a:rPr>
              <a:t>Municipalidades.</a:t>
            </a:r>
            <a:endParaRPr lang="es-CL" i="0" dirty="0" smtClean="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29</a:t>
            </a:fld>
            <a:endParaRPr lang="en-US"/>
          </a:p>
        </p:txBody>
      </p:sp>
    </p:spTree>
    <p:extLst>
      <p:ext uri="{BB962C8B-B14F-4D97-AF65-F5344CB8AC3E}">
        <p14:creationId xmlns:p14="http://schemas.microsoft.com/office/powerpoint/2010/main" val="1451517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endParaRPr lang="es-CL" dirty="0" smtClean="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30</a:t>
            </a:fld>
            <a:endParaRPr lang="en-US"/>
          </a:p>
        </p:txBody>
      </p:sp>
    </p:spTree>
    <p:extLst>
      <p:ext uri="{BB962C8B-B14F-4D97-AF65-F5344CB8AC3E}">
        <p14:creationId xmlns:p14="http://schemas.microsoft.com/office/powerpoint/2010/main" val="1451517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endParaRPr lang="es-CL" dirty="0" smtClean="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31</a:t>
            </a:fld>
            <a:endParaRPr lang="en-US"/>
          </a:p>
        </p:txBody>
      </p:sp>
    </p:spTree>
    <p:extLst>
      <p:ext uri="{BB962C8B-B14F-4D97-AF65-F5344CB8AC3E}">
        <p14:creationId xmlns:p14="http://schemas.microsoft.com/office/powerpoint/2010/main" val="1451517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es-CL" b="1" dirty="0" smtClean="0"/>
              <a:t>Anexo 16. Autorización notarial. </a:t>
            </a:r>
            <a:r>
              <a:rPr lang="es-CL" dirty="0" smtClean="0"/>
              <a:t>Autorización de uso de la propiedad para los fines del proyecto, debiendo considerar un periodo no menor a 3 años, suscrita por el dueño de la propiedad donde se instalará la solución energética. Para el caso de propiedades fiscales o municipales, bastara con la autorización de la autoridad competente.</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s-CL" dirty="0" smtClean="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32</a:t>
            </a:fld>
            <a:endParaRPr lang="en-US"/>
          </a:p>
        </p:txBody>
      </p:sp>
    </p:spTree>
    <p:extLst>
      <p:ext uri="{BB962C8B-B14F-4D97-AF65-F5344CB8AC3E}">
        <p14:creationId xmlns:p14="http://schemas.microsoft.com/office/powerpoint/2010/main" val="1451517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sz="1200" kern="1200" dirty="0" smtClean="0">
                <a:solidFill>
                  <a:schemeClr val="tx1"/>
                </a:solidFill>
                <a:effectLst/>
                <a:latin typeface="+mn-lt"/>
                <a:ea typeface="ヒラギノ角ゴ Pro W3" charset="-128"/>
                <a:cs typeface="ヒラギノ角ゴ Pro W3" charset="-128"/>
              </a:rPr>
              <a:t>Si la selección no se efectúa dentro de los cincuenta y cinco (55) días siguientes del plazo señalado, la Subsecretaría informará en el sitio web </a:t>
            </a:r>
            <a:r>
              <a:rPr lang="es-CL" sz="1200" u="sng" kern="1200" dirty="0" smtClean="0">
                <a:solidFill>
                  <a:schemeClr val="tx1"/>
                </a:solidFill>
                <a:effectLst/>
                <a:latin typeface="+mn-lt"/>
                <a:ea typeface="ヒラギノ角ゴ Pro W3" charset="-128"/>
                <a:cs typeface="ヒラギノ角ゴ Pro W3" charset="-128"/>
                <a:hlinkClick r:id="rId3"/>
              </a:rPr>
              <a:t>http://www.energia.gob.cl/fae</a:t>
            </a:r>
            <a:r>
              <a:rPr lang="es-CL" sz="1200" u="sng" kern="1200" dirty="0" smtClean="0">
                <a:solidFill>
                  <a:schemeClr val="tx1"/>
                </a:solidFill>
                <a:effectLst/>
                <a:latin typeface="+mn-lt"/>
                <a:ea typeface="ヒラギノ角ゴ Pro W3" charset="-128"/>
                <a:cs typeface="ヒラギノ角ゴ Pro W3" charset="-128"/>
              </a:rPr>
              <a:t> </a:t>
            </a:r>
            <a:r>
              <a:rPr lang="es-CL" sz="1200" kern="1200" dirty="0" smtClean="0">
                <a:solidFill>
                  <a:schemeClr val="tx1"/>
                </a:solidFill>
                <a:effectLst/>
                <a:latin typeface="+mn-lt"/>
                <a:ea typeface="ヒラギノ角ゴ Pro W3" charset="-128"/>
                <a:cs typeface="ヒラギノ角ゴ Pro W3" charset="-128"/>
              </a:rPr>
              <a:t>las razones que justifican el incumplimiento del plazo para seleccionar e indicará el (los) nuevo(s) plazo(s) para la selección.</a:t>
            </a:r>
          </a:p>
          <a:p>
            <a:pPr marL="0" marR="0" indent="0" algn="l" defTabSz="457200" rtl="0" eaLnBrk="0" fontAlgn="base" latinLnBrk="0" hangingPunct="0">
              <a:lnSpc>
                <a:spcPct val="100000"/>
              </a:lnSpc>
              <a:spcBef>
                <a:spcPct val="30000"/>
              </a:spcBef>
              <a:spcAft>
                <a:spcPct val="0"/>
              </a:spcAft>
              <a:buClrTx/>
              <a:buSzTx/>
              <a:buFontTx/>
              <a:buNone/>
              <a:tabLst/>
              <a:defRPr/>
            </a:pPr>
            <a:r>
              <a:rPr lang="es-CL" dirty="0" smtClean="0"/>
              <a:t>-La recepción tanto presencial</a:t>
            </a:r>
            <a:r>
              <a:rPr lang="es-CL" baseline="0" dirty="0" smtClean="0"/>
              <a:t> como digital es hasta las 14:00 del último día.</a:t>
            </a:r>
          </a:p>
          <a:p>
            <a:endParaRPr lang="es-CL" sz="1200" kern="1200" dirty="0">
              <a:solidFill>
                <a:schemeClr val="tx1"/>
              </a:solidFill>
              <a:effectLst/>
              <a:latin typeface="+mn-lt"/>
              <a:ea typeface="ヒラギノ角ゴ Pro W3" charset="-128"/>
              <a:cs typeface="ヒラギノ角ゴ Pro W3" charset="-128"/>
            </a:endParaRPr>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33</a:t>
            </a:fld>
            <a:endParaRPr lang="en-US"/>
          </a:p>
        </p:txBody>
      </p:sp>
    </p:spTree>
    <p:extLst>
      <p:ext uri="{BB962C8B-B14F-4D97-AF65-F5344CB8AC3E}">
        <p14:creationId xmlns:p14="http://schemas.microsoft.com/office/powerpoint/2010/main" val="4157723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baseline="0" dirty="0" smtClean="0"/>
              <a:t>-Ya se pueden presentar las postulaciones.</a:t>
            </a:r>
          </a:p>
          <a:p>
            <a:pPr marL="0" marR="0" indent="0" algn="l" defTabSz="457200" rtl="0" eaLnBrk="0" fontAlgn="base" latinLnBrk="0" hangingPunct="0">
              <a:lnSpc>
                <a:spcPct val="100000"/>
              </a:lnSpc>
              <a:spcBef>
                <a:spcPct val="30000"/>
              </a:spcBef>
              <a:spcAft>
                <a:spcPct val="0"/>
              </a:spcAft>
              <a:buClrTx/>
              <a:buSzTx/>
              <a:buFontTx/>
              <a:buNone/>
              <a:tabLst/>
              <a:defRPr/>
            </a:pPr>
            <a:r>
              <a:rPr lang="es-MX" dirty="0" smtClean="0"/>
              <a:t>-Es responsabilidad de la entidad </a:t>
            </a:r>
            <a:r>
              <a:rPr lang="es-MX" b="1" dirty="0" smtClean="0"/>
              <a:t>postulante verificar que la propuesta </a:t>
            </a:r>
            <a:r>
              <a:rPr lang="es-MX" dirty="0" smtClean="0"/>
              <a:t>haya sido enviada dentro del plazo establecido en estas bases.</a:t>
            </a:r>
            <a:endParaRPr lang="es-CL" dirty="0" smtClean="0"/>
          </a:p>
          <a:p>
            <a:r>
              <a:rPr lang="es-MX" sz="1200" kern="1200" dirty="0" smtClean="0">
                <a:solidFill>
                  <a:schemeClr val="tx1"/>
                </a:solidFill>
                <a:effectLst/>
                <a:latin typeface="+mn-lt"/>
                <a:ea typeface="ヒラギノ角ゴ Pro W3" charset="-128"/>
                <a:cs typeface="ヒラギノ角ゴ Pro W3" charset="-128"/>
              </a:rPr>
              <a:t>-Cada proyecto de solución energética es una postulación distinta, por lo cual deberá entregarse en un sobre cerrado con todos los antecedentes solicitados para cada uno de los proyectos de solución energética.</a:t>
            </a:r>
          </a:p>
          <a:p>
            <a:r>
              <a:rPr lang="es-MX" sz="1200" kern="1200" dirty="0" smtClean="0">
                <a:solidFill>
                  <a:schemeClr val="tx1"/>
                </a:solidFill>
                <a:effectLst/>
                <a:latin typeface="+mn-lt"/>
                <a:ea typeface="ヒラギノ角ゴ Pro W3" charset="-128"/>
                <a:cs typeface="ヒラギノ角ゴ Pro W3" charset="-128"/>
              </a:rPr>
              <a:t>-Para todos los efectos de esta convocatoria, se considerará como fecha y hora de recepción aquella estampada en el sobre por la Oficina de Partes de la Subsecretaría de Energía o por la Secretaría Regional Ministerial (SEREMIA)  respectiva. </a:t>
            </a:r>
            <a:endParaRPr lang="es-CL" sz="1200" kern="1200" dirty="0" smtClean="0">
              <a:solidFill>
                <a:schemeClr val="tx1"/>
              </a:solidFill>
              <a:effectLst/>
              <a:latin typeface="+mn-lt"/>
              <a:ea typeface="ヒラギノ角ゴ Pro W3" charset="-128"/>
              <a:cs typeface="ヒラギノ角ゴ Pro W3" charset="-128"/>
            </a:endParaRPr>
          </a:p>
          <a:p>
            <a:endParaRPr lang="es-CL" dirty="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34</a:t>
            </a:fld>
            <a:endParaRPr lang="en-US"/>
          </a:p>
        </p:txBody>
      </p:sp>
    </p:spTree>
    <p:extLst>
      <p:ext uri="{BB962C8B-B14F-4D97-AF65-F5344CB8AC3E}">
        <p14:creationId xmlns:p14="http://schemas.microsoft.com/office/powerpoint/2010/main" val="3061434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4</a:t>
            </a:fld>
            <a:endParaRPr lang="en-US"/>
          </a:p>
        </p:txBody>
      </p:sp>
    </p:spTree>
    <p:extLst>
      <p:ext uri="{BB962C8B-B14F-4D97-AF65-F5344CB8AC3E}">
        <p14:creationId xmlns:p14="http://schemas.microsoft.com/office/powerpoint/2010/main" val="3121817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ヒラギノ角ゴ Pro W3" charset="-128"/>
                <a:cs typeface="ヒラギノ角ゴ Pro W3" charset="-128"/>
              </a:rPr>
              <a:t>-Cada proyecto de solución energética es una postulación distinta, por lo cual deberá entregarse en un sobre cerrado con todos los antecedentes solicitados para cada uno de los proyectos de solución energética.</a:t>
            </a:r>
          </a:p>
          <a:p>
            <a:r>
              <a:rPr lang="es-MX" sz="1200" kern="1200" dirty="0" smtClean="0">
                <a:solidFill>
                  <a:schemeClr val="tx1"/>
                </a:solidFill>
                <a:effectLst/>
                <a:latin typeface="+mn-lt"/>
                <a:ea typeface="ヒラギノ角ゴ Pro W3" charset="-128"/>
                <a:cs typeface="ヒラギノ角ゴ Pro W3" charset="-128"/>
              </a:rPr>
              <a:t>-Para todos los efectos de esta convocatoria, se considerará como fecha y hora de recepción aquella estampada en el sobre por la Oficina de Partes de la Subsecretaría de Energía o por la Secretaría Regional Ministerial (SEREMIA)  respectiva. </a:t>
            </a:r>
            <a:endParaRPr lang="es-CL" sz="1200" kern="1200" dirty="0" smtClean="0">
              <a:solidFill>
                <a:schemeClr val="tx1"/>
              </a:solidFill>
              <a:effectLst/>
              <a:latin typeface="+mn-lt"/>
              <a:ea typeface="ヒラギノ角ゴ Pro W3" charset="-128"/>
              <a:cs typeface="ヒラギノ角ゴ Pro W3" charset="-128"/>
            </a:endParaRPr>
          </a:p>
          <a:p>
            <a:pPr lvl="0"/>
            <a:endParaRPr lang="es-CL" dirty="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35</a:t>
            </a:fld>
            <a:endParaRPr lang="en-US"/>
          </a:p>
        </p:txBody>
      </p:sp>
    </p:spTree>
    <p:extLst>
      <p:ext uri="{BB962C8B-B14F-4D97-AF65-F5344CB8AC3E}">
        <p14:creationId xmlns:p14="http://schemas.microsoft.com/office/powerpoint/2010/main" val="4157723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1" indent="0">
              <a:buFont typeface="Arial" panose="020B0604020202020204" pitchFamily="34" charset="0"/>
              <a:buNone/>
            </a:pPr>
            <a:r>
              <a:rPr lang="es-CL" sz="2400" dirty="0" smtClean="0">
                <a:solidFill>
                  <a:schemeClr val="tx1">
                    <a:lumMod val="50000"/>
                    <a:lumOff val="50000"/>
                  </a:schemeClr>
                </a:solidFill>
              </a:rPr>
              <a:t>Obligación de inscripción en los registros de la Subsecretaría de Energía y Ministerio de Hacienda para efectos de la transferencia:</a:t>
            </a:r>
            <a:r>
              <a:rPr lang="es-CL" sz="2400" baseline="0" dirty="0" smtClean="0">
                <a:solidFill>
                  <a:schemeClr val="tx1">
                    <a:lumMod val="50000"/>
                    <a:lumOff val="50000"/>
                  </a:schemeClr>
                </a:solidFill>
              </a:rPr>
              <a:t> </a:t>
            </a:r>
            <a:r>
              <a:rPr lang="es-CL" sz="2400" dirty="0" smtClean="0">
                <a:solidFill>
                  <a:schemeClr val="tx1">
                    <a:lumMod val="50000"/>
                    <a:lumOff val="50000"/>
                  </a:schemeClr>
                </a:solidFill>
              </a:rPr>
              <a:t>Recuerden que una vez seleccionados los proyectos, los ganadores, para suscribir contrato deben inscribirse y presentar el certificado de inscripción. </a:t>
            </a:r>
            <a:endParaRPr lang="es-ES" sz="2400" dirty="0" smtClean="0">
              <a:solidFill>
                <a:schemeClr val="tx1">
                  <a:lumMod val="50000"/>
                  <a:lumOff val="50000"/>
                </a:schemeClr>
              </a:solidFill>
            </a:endParaRPr>
          </a:p>
          <a:p>
            <a:pPr lvl="0"/>
            <a:endParaRPr lang="es-CL" dirty="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37</a:t>
            </a:fld>
            <a:endParaRPr lang="en-US"/>
          </a:p>
        </p:txBody>
      </p:sp>
    </p:spTree>
    <p:extLst>
      <p:ext uri="{BB962C8B-B14F-4D97-AF65-F5344CB8AC3E}">
        <p14:creationId xmlns:p14="http://schemas.microsoft.com/office/powerpoint/2010/main" val="4157723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s-CL" sz="1200" kern="1200" dirty="0" smtClean="0">
                <a:solidFill>
                  <a:schemeClr val="tx1"/>
                </a:solidFill>
                <a:effectLst/>
                <a:latin typeface="+mn-lt"/>
                <a:ea typeface="ヒラギノ角ゴ Pro W3" charset="-128"/>
                <a:cs typeface="ヒラギノ角ゴ Pro W3" charset="-128"/>
              </a:rPr>
              <a:t>Dicho documento deberá tener las siguientes características: de ejecución inmediata, irrevocable, pagadero a la vista y sin ningún condicionamiento, o las que establezca la normativa vigente, a la orden de la Subsecretaría de Energía, R.U.T. Nº 61.979.830-9, en pesos chilenos o en Unidades de Fomento (UF), por un monto equivalente al 100% de los recursos a ser transferidos, con una vigencia superior a 60 días corridos a la fecha de término de la vigencia del convenio.</a:t>
            </a:r>
          </a:p>
          <a:p>
            <a:endParaRPr lang="es-CL" dirty="0" smtClean="0"/>
          </a:p>
          <a:p>
            <a:r>
              <a:rPr lang="es-CL" sz="1200" dirty="0" smtClean="0"/>
              <a:t>El pagaré notarial no es aceptado debido a que no es un instrumento de </a:t>
            </a:r>
            <a:r>
              <a:rPr lang="es-CL" sz="1200" b="1" dirty="0" smtClean="0"/>
              <a:t>Ejecución Inmediata.</a:t>
            </a:r>
          </a:p>
          <a:p>
            <a:pPr algn="just">
              <a:buNone/>
            </a:pPr>
            <a:r>
              <a:rPr lang="es-CL" b="1" dirty="0" smtClean="0"/>
              <a:t>Boleta de garantía bancaria</a:t>
            </a:r>
            <a:r>
              <a:rPr lang="es-CL" dirty="0" smtClean="0"/>
              <a:t> Garantía que otorga un banco, a petición de su cliente, llamado “tomador” a favor de otra persona llamada “Beneficiario” que tiene por objeto garantizar el fiel cumplimiento de una obligación contraída por el tomador o un tercero a favor del beneficiario. Se obtiene mediante un depósito de dinero en el banco o con cargo a un crédito otorgado por el banco tomador.</a:t>
            </a:r>
          </a:p>
          <a:p>
            <a:pPr algn="just">
              <a:buNone/>
            </a:pPr>
            <a:r>
              <a:rPr lang="es-CL" b="1" dirty="0" smtClean="0"/>
              <a:t>Póliza de seguros</a:t>
            </a:r>
            <a:r>
              <a:rPr lang="es-CL" dirty="0" smtClean="0"/>
              <a:t> Instrumento de garantía que emite una compañía de seguros a solicitud de un “tomador” y a favor de un “asegurado”. En caso de incumplimiento de las obligaciones legales o contractuales del tomador, la compañía de seguros se obliga a indemnizar al asegurado por los daños sufridos, dentro de los límites establecidos en la ley o en el contrato.</a:t>
            </a:r>
          </a:p>
          <a:p>
            <a:pPr lvl="0" algn="just">
              <a:buNone/>
            </a:pPr>
            <a:r>
              <a:rPr lang="es-CL" b="1" dirty="0" smtClean="0"/>
              <a:t>Certificado de fianza</a:t>
            </a:r>
            <a:r>
              <a:rPr lang="es-CL" dirty="0" smtClean="0"/>
              <a:t> Documento emitido por una institución de garantía recíproca, la cual se constituye en fiadora (aval) de las obligaciones de un tomador para con un beneficiario. Para esto el tomador debe entregar una garantía a la institución de garantía recíproca. Mayores antecedentes en la ley 20.179.</a:t>
            </a:r>
          </a:p>
          <a:p>
            <a:pPr algn="just">
              <a:buNone/>
            </a:pPr>
            <a:r>
              <a:rPr lang="es-CL" b="1" dirty="0" smtClean="0"/>
              <a:t>Depósitos a plazo </a:t>
            </a:r>
            <a:r>
              <a:rPr lang="es-CL" dirty="0" smtClean="0"/>
              <a:t>Dinero que deposita un “tomador” a favor de otra persona llamada “Beneficiario” que tiene por objeto garantizar el fiel cumplimiento de una obligación contraída por el tomador o un tercero a favor del beneficiario.</a:t>
            </a:r>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38</a:t>
            </a:fld>
            <a:endParaRPr lang="en-US"/>
          </a:p>
        </p:txBody>
      </p:sp>
    </p:spTree>
    <p:extLst>
      <p:ext uri="{BB962C8B-B14F-4D97-AF65-F5344CB8AC3E}">
        <p14:creationId xmlns:p14="http://schemas.microsoft.com/office/powerpoint/2010/main" val="1376477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endParaRPr lang="es-CL" dirty="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39</a:t>
            </a:fld>
            <a:endParaRPr lang="en-US"/>
          </a:p>
        </p:txBody>
      </p:sp>
    </p:spTree>
    <p:extLst>
      <p:ext uri="{BB962C8B-B14F-4D97-AF65-F5344CB8AC3E}">
        <p14:creationId xmlns:p14="http://schemas.microsoft.com/office/powerpoint/2010/main" val="4157723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PARA SEREMÍAS:</a:t>
            </a:r>
          </a:p>
          <a:p>
            <a:r>
              <a:rPr lang="es-CL" dirty="0" smtClean="0"/>
              <a:t>Exigir</a:t>
            </a:r>
            <a:r>
              <a:rPr lang="es-CL" baseline="0" dirty="0" smtClean="0"/>
              <a:t> vías de contacto oficial. </a:t>
            </a:r>
          </a:p>
          <a:p>
            <a:r>
              <a:rPr lang="es-CL" baseline="0" dirty="0" smtClean="0"/>
              <a:t>De acuerdo a las bases, </a:t>
            </a:r>
            <a:r>
              <a:rPr lang="es-CL" baseline="0" dirty="0" err="1" smtClean="0"/>
              <a:t>Seremías</a:t>
            </a:r>
            <a:r>
              <a:rPr lang="es-CL" baseline="0" dirty="0" smtClean="0"/>
              <a:t> no pueden mantener contacto con postulantes. </a:t>
            </a:r>
            <a:endParaRPr lang="es-CL" dirty="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40</a:t>
            </a:fld>
            <a:endParaRPr lang="en-US"/>
          </a:p>
        </p:txBody>
      </p:sp>
    </p:spTree>
    <p:extLst>
      <p:ext uri="{BB962C8B-B14F-4D97-AF65-F5344CB8AC3E}">
        <p14:creationId xmlns:p14="http://schemas.microsoft.com/office/powerpoint/2010/main" val="4200281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41</a:t>
            </a:fld>
            <a:endParaRPr lang="en-US"/>
          </a:p>
        </p:txBody>
      </p:sp>
    </p:spTree>
    <p:extLst>
      <p:ext uri="{BB962C8B-B14F-4D97-AF65-F5344CB8AC3E}">
        <p14:creationId xmlns:p14="http://schemas.microsoft.com/office/powerpoint/2010/main" val="12406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5</a:t>
            </a:fld>
            <a:endParaRPr lang="en-US"/>
          </a:p>
        </p:txBody>
      </p:sp>
    </p:spTree>
    <p:extLst>
      <p:ext uri="{BB962C8B-B14F-4D97-AF65-F5344CB8AC3E}">
        <p14:creationId xmlns:p14="http://schemas.microsoft.com/office/powerpoint/2010/main" val="312181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buNone/>
            </a:pPr>
            <a:endParaRPr lang="es-CL" sz="1200" dirty="0" smtClean="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6</a:t>
            </a:fld>
            <a:endParaRPr lang="en-US"/>
          </a:p>
        </p:txBody>
      </p:sp>
    </p:spTree>
    <p:extLst>
      <p:ext uri="{BB962C8B-B14F-4D97-AF65-F5344CB8AC3E}">
        <p14:creationId xmlns:p14="http://schemas.microsoft.com/office/powerpoint/2010/main" val="3382295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buNone/>
            </a:pPr>
            <a:r>
              <a:rPr lang="es-CL" sz="1200" dirty="0" smtClean="0"/>
              <a:t>No personas naturales ni soluciones particulares</a:t>
            </a:r>
          </a:p>
          <a:p>
            <a:pPr>
              <a:buNone/>
            </a:pPr>
            <a:r>
              <a:rPr lang="es-CL" sz="1200" dirty="0" smtClean="0"/>
              <a:t>Organizaciones sociales: </a:t>
            </a:r>
          </a:p>
          <a:p>
            <a:pPr marL="171450" indent="-171450">
              <a:buFontTx/>
              <a:buChar char="-"/>
            </a:pPr>
            <a:r>
              <a:rPr lang="es-CL" sz="1200" dirty="0" smtClean="0"/>
              <a:t>Organizaciones culturales </a:t>
            </a:r>
          </a:p>
          <a:p>
            <a:pPr marL="171450" indent="-171450">
              <a:buFontTx/>
              <a:buChar char="-"/>
            </a:pPr>
            <a:r>
              <a:rPr lang="es-CL" sz="1200" dirty="0" smtClean="0"/>
              <a:t>Organizaciones deportivas</a:t>
            </a:r>
          </a:p>
          <a:p>
            <a:pPr marL="171450" indent="-171450">
              <a:buFontTx/>
              <a:buChar char="-"/>
            </a:pPr>
            <a:r>
              <a:rPr lang="es-CL" sz="1200" dirty="0" smtClean="0"/>
              <a:t>Centros de padres y/o apoderados, etc.</a:t>
            </a:r>
          </a:p>
          <a:p>
            <a:pPr marL="171450" indent="-171450">
              <a:buFontTx/>
              <a:buChar char="-"/>
            </a:pPr>
            <a:r>
              <a:rPr lang="es-ES" sz="1200" kern="1200" dirty="0" smtClean="0">
                <a:solidFill>
                  <a:schemeClr val="tx1"/>
                </a:solidFill>
                <a:effectLst/>
                <a:latin typeface="+mn-lt"/>
                <a:ea typeface="ヒラギノ角ゴ Pro W3" charset="-128"/>
                <a:cs typeface="ヒラギノ角ゴ Pro W3" charset="-128"/>
              </a:rPr>
              <a:t>Clubes de adultos mayores y comités de viviendas</a:t>
            </a:r>
          </a:p>
          <a:p>
            <a:pPr marL="171450" indent="-171450">
              <a:buFontTx/>
              <a:buChar char="-"/>
            </a:pPr>
            <a:r>
              <a:rPr lang="es-ES" sz="1200" kern="1200" dirty="0" smtClean="0">
                <a:solidFill>
                  <a:schemeClr val="tx1"/>
                </a:solidFill>
                <a:effectLst/>
                <a:latin typeface="+mn-lt"/>
                <a:ea typeface="ヒラギノ角ゴ Pro W3" charset="-128"/>
                <a:cs typeface="ヒラギノ角ゴ Pro W3" charset="-128"/>
              </a:rPr>
              <a:t>Asociaciones comunitarias para actividades productivas y económicas (asociaciones de caletas pesqueras, asociaciones de campesinos</a:t>
            </a:r>
            <a:r>
              <a:rPr lang="es-ES" sz="1200" kern="1200" baseline="0" dirty="0" smtClean="0">
                <a:solidFill>
                  <a:schemeClr val="tx1"/>
                </a:solidFill>
                <a:effectLst/>
                <a:latin typeface="+mn-lt"/>
                <a:ea typeface="ヒラギノ角ゴ Pro W3" charset="-128"/>
                <a:cs typeface="ヒラギノ角ゴ Pro W3" charset="-128"/>
              </a:rPr>
              <a:t> y </a:t>
            </a:r>
            <a:r>
              <a:rPr lang="es-ES" sz="1200" kern="1200" dirty="0" smtClean="0">
                <a:solidFill>
                  <a:schemeClr val="tx1"/>
                </a:solidFill>
                <a:effectLst/>
                <a:latin typeface="+mn-lt"/>
                <a:ea typeface="ヒラギノ角ゴ Pro W3" charset="-128"/>
                <a:cs typeface="ヒラギノ角ゴ Pro W3" charset="-128"/>
              </a:rPr>
              <a:t>organizaciones de mujeres, entre otros)</a:t>
            </a:r>
            <a:endParaRPr lang="es-CL" sz="1200" dirty="0" smtClean="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7</a:t>
            </a:fld>
            <a:endParaRPr lang="en-US"/>
          </a:p>
        </p:txBody>
      </p:sp>
    </p:spTree>
    <p:extLst>
      <p:ext uri="{BB962C8B-B14F-4D97-AF65-F5344CB8AC3E}">
        <p14:creationId xmlns:p14="http://schemas.microsoft.com/office/powerpoint/2010/main" val="338229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8</a:t>
            </a:fld>
            <a:endParaRPr lang="en-US"/>
          </a:p>
        </p:txBody>
      </p:sp>
    </p:spTree>
    <p:extLst>
      <p:ext uri="{BB962C8B-B14F-4D97-AF65-F5344CB8AC3E}">
        <p14:creationId xmlns:p14="http://schemas.microsoft.com/office/powerpoint/2010/main" val="409765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60475" y="720725"/>
            <a:ext cx="4797425" cy="3598863"/>
          </a:xfrm>
          <a:noFill/>
          <a:ln>
            <a:solidFill>
              <a:srgbClr val="000000"/>
            </a:solidFill>
            <a:miter lim="800000"/>
            <a:headEnd/>
            <a:tailEnd/>
          </a:ln>
        </p:spPr>
      </p:sp>
      <p:sp>
        <p:nvSpPr>
          <p:cNvPr id="62467" name="Rectangle 3"/>
          <p:cNvSpPr>
            <a:spLocks noGrp="1" noChangeArrowheads="1"/>
          </p:cNvSpPr>
          <p:nvPr>
            <p:ph type="body" idx="1"/>
          </p:nvPr>
        </p:nvSpPr>
        <p:spPr bwMode="auto">
          <a:xfrm>
            <a:off x="974334" y="4560879"/>
            <a:ext cx="5366535" cy="4319618"/>
          </a:xfrm>
          <a:noFill/>
        </p:spPr>
        <p:txBody>
          <a:bodyPr lIns="94639" tIns="47319" rIns="94639" bIns="47319"/>
          <a:lstStyle/>
          <a:p>
            <a:pPr defTabSz="446297" eaLnBrk="1" hangingPunct="1"/>
            <a:endParaRPr lang="es-ES" dirty="0" smtClean="0"/>
          </a:p>
        </p:txBody>
      </p:sp>
    </p:spTree>
    <p:extLst>
      <p:ext uri="{BB962C8B-B14F-4D97-AF65-F5344CB8AC3E}">
        <p14:creationId xmlns:p14="http://schemas.microsoft.com/office/powerpoint/2010/main" val="269605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CL" sz="1200" dirty="0" smtClean="0"/>
              <a:t>Ellas  permitirán dar respuesta a una demanda energética local y comunitaria y que posea cierto grado de </a:t>
            </a:r>
            <a:r>
              <a:rPr lang="es-CL" sz="1200" dirty="0" err="1" smtClean="0"/>
              <a:t>replicabilidad</a:t>
            </a:r>
            <a:r>
              <a:rPr lang="es-CL" sz="1200" dirty="0" smtClean="0"/>
              <a:t>.</a:t>
            </a:r>
          </a:p>
          <a:p>
            <a:r>
              <a:rPr lang="es-CL" sz="1200" dirty="0" smtClean="0"/>
              <a:t>El objetivo es el </a:t>
            </a:r>
            <a:r>
              <a:rPr lang="es-CL" sz="1200" b="1" dirty="0" smtClean="0"/>
              <a:t>diseño y la instalación de sistemas </a:t>
            </a:r>
            <a:r>
              <a:rPr lang="es-CL" sz="1200" dirty="0" smtClean="0"/>
              <a:t>con energías renovables que permitan suplir una necesidad energética de la comunidad.</a:t>
            </a:r>
          </a:p>
          <a:p>
            <a:r>
              <a:rPr lang="es-ES" sz="1200" kern="1200" dirty="0" smtClean="0">
                <a:solidFill>
                  <a:schemeClr val="tx1"/>
                </a:solidFill>
                <a:effectLst/>
                <a:latin typeface="+mn-lt"/>
                <a:ea typeface="ヒラギノ角ゴ Pro W3" charset="-128"/>
                <a:cs typeface="ヒラギノ角ゴ Pro W3" charset="-128"/>
              </a:rPr>
              <a:t>Las aplicaciones energéticas, a modo de referencia, podrán ser:</a:t>
            </a:r>
            <a:endParaRPr lang="es-CL" sz="1200" kern="1200" dirty="0" smtClean="0">
              <a:solidFill>
                <a:schemeClr val="tx1"/>
              </a:solidFill>
              <a:effectLst/>
              <a:latin typeface="+mn-lt"/>
              <a:ea typeface="ヒラギノ角ゴ Pro W3" charset="-128"/>
              <a:cs typeface="ヒラギノ角ゴ Pro W3" charset="-128"/>
            </a:endParaRPr>
          </a:p>
          <a:p>
            <a:pPr marL="171450" lvl="0" indent="-171450">
              <a:buFont typeface="Arial" panose="020B0604020202020204" pitchFamily="34" charset="0"/>
              <a:buChar char="•"/>
            </a:pPr>
            <a:r>
              <a:rPr lang="es-ES" dirty="0" smtClean="0">
                <a:effectLst/>
              </a:rPr>
              <a:t>Alumbrado público en espacios públicos confluyentes. </a:t>
            </a:r>
            <a:endParaRPr lang="es-CL" dirty="0" smtClean="0">
              <a:effectLst/>
            </a:endParaRPr>
          </a:p>
          <a:p>
            <a:pPr marL="171450" lvl="0" indent="-171450">
              <a:buFont typeface="Arial" panose="020B0604020202020204" pitchFamily="34" charset="0"/>
              <a:buChar char="•"/>
            </a:pPr>
            <a:r>
              <a:rPr lang="es-ES" dirty="0" smtClean="0">
                <a:effectLst/>
              </a:rPr>
              <a:t>Conservación</a:t>
            </a:r>
            <a:r>
              <a:rPr lang="es-ES" sz="1200" kern="1200" dirty="0" smtClean="0">
                <a:solidFill>
                  <a:schemeClr val="tx1"/>
                </a:solidFill>
                <a:effectLst/>
                <a:latin typeface="+mn-lt"/>
                <a:ea typeface="ヒラギノ角ゴ Pro W3" charset="-128"/>
                <a:cs typeface="ヒラギノ角ゴ Pro W3" charset="-128"/>
              </a:rPr>
              <a:t> de </a:t>
            </a:r>
            <a:r>
              <a:rPr lang="es-ES" dirty="0" smtClean="0">
                <a:effectLst/>
              </a:rPr>
              <a:t>alimentos y/o </a:t>
            </a:r>
            <a:r>
              <a:rPr lang="es-ES" sz="1200" kern="1200" dirty="0" smtClean="0">
                <a:solidFill>
                  <a:schemeClr val="tx1"/>
                </a:solidFill>
                <a:effectLst/>
                <a:latin typeface="+mn-lt"/>
                <a:ea typeface="ヒラギノ角ゴ Pro W3" charset="-128"/>
                <a:cs typeface="ヒラギノ角ゴ Pro W3" charset="-128"/>
              </a:rPr>
              <a:t>productos</a:t>
            </a:r>
            <a:r>
              <a:rPr lang="es-ES" dirty="0" smtClean="0">
                <a:effectLst/>
              </a:rPr>
              <a:t> perecibles.</a:t>
            </a:r>
            <a:endParaRPr lang="es-CL" dirty="0" smtClean="0">
              <a:effectLst/>
            </a:endParaRPr>
          </a:p>
          <a:p>
            <a:pPr marL="171450" lvl="0" indent="-171450">
              <a:buFont typeface="Arial" panose="020B0604020202020204" pitchFamily="34" charset="0"/>
              <a:buChar char="•"/>
            </a:pPr>
            <a:r>
              <a:rPr lang="es-ES" dirty="0" smtClean="0">
                <a:effectLst/>
              </a:rPr>
              <a:t>Calefacción y/o refrigeración</a:t>
            </a:r>
            <a:r>
              <a:rPr lang="es-ES" sz="1200" kern="1200" dirty="0" smtClean="0">
                <a:solidFill>
                  <a:schemeClr val="tx1"/>
                </a:solidFill>
                <a:effectLst/>
                <a:latin typeface="+mn-lt"/>
                <a:ea typeface="ヒラギノ角ゴ Pro W3" charset="-128"/>
                <a:cs typeface="ヒラギノ角ゴ Pro W3" charset="-128"/>
              </a:rPr>
              <a:t> de </a:t>
            </a:r>
            <a:r>
              <a:rPr lang="es-ES" dirty="0" smtClean="0">
                <a:effectLst/>
              </a:rPr>
              <a:t>espacios.</a:t>
            </a:r>
            <a:endParaRPr lang="es-CL" dirty="0" smtClean="0">
              <a:effectLst/>
            </a:endParaRPr>
          </a:p>
          <a:p>
            <a:pPr marL="171450" lvl="0" indent="-171450">
              <a:buFont typeface="Arial" panose="020B0604020202020204" pitchFamily="34" charset="0"/>
              <a:buChar char="•"/>
            </a:pPr>
            <a:r>
              <a:rPr lang="es-ES" dirty="0" smtClean="0">
                <a:effectLst/>
              </a:rPr>
              <a:t>Potabilización y/o </a:t>
            </a:r>
            <a:r>
              <a:rPr lang="es-ES" sz="1200" kern="1200" dirty="0" smtClean="0">
                <a:solidFill>
                  <a:schemeClr val="tx1"/>
                </a:solidFill>
                <a:effectLst/>
                <a:latin typeface="+mn-lt"/>
                <a:ea typeface="ヒラギノ角ゴ Pro W3" charset="-128"/>
                <a:cs typeface="ヒラギノ角ゴ Pro W3" charset="-128"/>
              </a:rPr>
              <a:t>desalinización </a:t>
            </a:r>
            <a:r>
              <a:rPr lang="es-ES" dirty="0" smtClean="0">
                <a:effectLst/>
              </a:rPr>
              <a:t>de agua.</a:t>
            </a:r>
            <a:endParaRPr lang="es-CL" dirty="0" smtClean="0">
              <a:effectLst/>
            </a:endParaRPr>
          </a:p>
          <a:p>
            <a:pPr marL="171450" lvl="0" indent="-171450">
              <a:buFont typeface="Arial" panose="020B0604020202020204" pitchFamily="34" charset="0"/>
              <a:buChar char="•"/>
            </a:pPr>
            <a:r>
              <a:rPr lang="es-ES" dirty="0" smtClean="0">
                <a:effectLst/>
              </a:rPr>
              <a:t>Producción de agua caliente, para uso doméstico o productivo.</a:t>
            </a:r>
            <a:endParaRPr lang="es-CL" dirty="0" smtClean="0">
              <a:effectLst/>
            </a:endParaRPr>
          </a:p>
          <a:p>
            <a:pPr marL="171450" lvl="0" indent="-171450">
              <a:buFont typeface="Arial" panose="020B0604020202020204" pitchFamily="34" charset="0"/>
              <a:buChar char="•"/>
            </a:pPr>
            <a:r>
              <a:rPr lang="es-ES" dirty="0" smtClean="0">
                <a:effectLst/>
              </a:rPr>
              <a:t>Producción de hielo o cocción de alimentos.</a:t>
            </a:r>
            <a:endParaRPr lang="es-CL" dirty="0" smtClean="0">
              <a:effectLst/>
            </a:endParaRPr>
          </a:p>
          <a:p>
            <a:pPr marL="171450" lvl="0" indent="-171450">
              <a:buFont typeface="Arial" panose="020B0604020202020204" pitchFamily="34" charset="0"/>
              <a:buChar char="•"/>
            </a:pPr>
            <a:r>
              <a:rPr lang="es-ES" dirty="0" smtClean="0">
                <a:effectLst/>
              </a:rPr>
              <a:t>Bombeo de agua potable rural o comunidades.</a:t>
            </a:r>
            <a:endParaRPr lang="es-CL" dirty="0" smtClean="0">
              <a:effectLst/>
            </a:endParaRPr>
          </a:p>
          <a:p>
            <a:pPr marL="171450" lvl="0" indent="-171450">
              <a:buFont typeface="Arial" panose="020B0604020202020204" pitchFamily="34" charset="0"/>
              <a:buChar char="•"/>
            </a:pPr>
            <a:r>
              <a:rPr lang="es-ES" dirty="0" smtClean="0">
                <a:effectLst/>
              </a:rPr>
              <a:t>Electrificación de sedes comunitarias.</a:t>
            </a:r>
            <a:endParaRPr lang="es-CL" dirty="0" smtClean="0">
              <a:effectLst/>
            </a:endParaRPr>
          </a:p>
          <a:p>
            <a:pPr marL="171450" lvl="0" indent="-171450">
              <a:buFont typeface="Arial" panose="020B0604020202020204" pitchFamily="34" charset="0"/>
              <a:buChar char="•"/>
            </a:pPr>
            <a:r>
              <a:rPr lang="es-ES" dirty="0" smtClean="0">
                <a:effectLst/>
              </a:rPr>
              <a:t>Sala de refrigerado para autoabastecimiento comunitario.</a:t>
            </a:r>
            <a:endParaRPr lang="es-CL" dirty="0" smtClean="0">
              <a:effectLst/>
            </a:endParaRPr>
          </a:p>
          <a:p>
            <a:pPr marL="171450" lvl="0" indent="-171450">
              <a:buFont typeface="Arial" panose="020B0604020202020204" pitchFamily="34" charset="0"/>
              <a:buChar char="•"/>
            </a:pPr>
            <a:r>
              <a:rPr lang="es-ES" dirty="0" smtClean="0">
                <a:effectLst/>
              </a:rPr>
              <a:t>Biodigestor comunitario para producción de biogás.</a:t>
            </a:r>
            <a:endParaRPr lang="es-CL" dirty="0" smtClean="0">
              <a:effectLst/>
            </a:endParaRPr>
          </a:p>
          <a:p>
            <a:pPr marL="285750" indent="-285750">
              <a:buFontTx/>
              <a:buChar char="-"/>
            </a:pPr>
            <a:endParaRPr lang="es-CL" sz="1200" b="1" dirty="0" smtClean="0"/>
          </a:p>
        </p:txBody>
      </p:sp>
      <p:sp>
        <p:nvSpPr>
          <p:cNvPr id="4" name="3 Marcador de número de diapositiva"/>
          <p:cNvSpPr>
            <a:spLocks noGrp="1"/>
          </p:cNvSpPr>
          <p:nvPr>
            <p:ph type="sldNum" sz="quarter" idx="10"/>
          </p:nvPr>
        </p:nvSpPr>
        <p:spPr/>
        <p:txBody>
          <a:bodyPr/>
          <a:lstStyle/>
          <a:p>
            <a:pPr>
              <a:defRPr/>
            </a:pPr>
            <a:fld id="{791D12A5-4D49-4327-8C71-AE55EB5091E9}" type="slidenum">
              <a:rPr lang="en-US" smtClean="0"/>
              <a:pPr>
                <a:defRPr/>
              </a:pPr>
              <a:t>10</a:t>
            </a:fld>
            <a:endParaRPr lang="en-US"/>
          </a:p>
        </p:txBody>
      </p:sp>
    </p:spTree>
    <p:extLst>
      <p:ext uri="{BB962C8B-B14F-4D97-AF65-F5344CB8AC3E}">
        <p14:creationId xmlns:p14="http://schemas.microsoft.com/office/powerpoint/2010/main" val="215871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AD1F0870-E2B8-4042-A679-D2533D769E92}" type="datetime1">
              <a:rPr lang="en-US"/>
              <a:pPr>
                <a:defRPr/>
              </a:pPr>
              <a:t>5/18/2016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20E4E038-C405-4DF3-B5DD-D4D4D6A2E6A7}"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70253B7F-39AC-414A-B2CD-29AA45A1C50A}"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8F6E900F-5D4E-4D77-B7F9-FB671B7D72C0}"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738D1D05-308A-4511-A572-C9EB8BC22585}" type="datetime1">
              <a:rPr lang="en-US"/>
              <a:pPr>
                <a:defRPr/>
              </a:pPr>
              <a:t>5/18/2016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588999E7-4487-44A1-B60F-C592F7DBD0FB}"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D79AB1AA-01CD-40DB-B87B-00830A89B7AF}" type="datetime1">
              <a:rPr lang="en-US"/>
              <a:pPr>
                <a:defRPr/>
              </a:pPr>
              <a:t>5/18/2016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137A0C3E-38C4-4DBE-B47E-17458D9B8AB8}"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E3D20112-3322-4DCB-B8C0-4E772A383F77}" type="datetime1">
              <a:rPr lang="en-US"/>
              <a:pPr>
                <a:defRPr/>
              </a:pPr>
              <a:t>5/18/2016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7E25D1E1-1B63-4254-9DC8-7566F5A12B47}" type="slidenum">
              <a:rPr lang="en-US"/>
              <a:pPr>
                <a:defRPr/>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CADC1EA2-A40C-4A7F-A826-F7D082B69330}" type="datetime1">
              <a:rPr lang="en-US"/>
              <a:pPr>
                <a:defRPr/>
              </a:pPr>
              <a:t>5/18/2016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B814AB1E-E2D6-4B7A-BF06-85645B1DBCD1}" type="slidenum">
              <a:rPr lang="en-US"/>
              <a:pPr>
                <a:defRPr/>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279110BF-8BC3-4888-B1B9-5E029A3E5868}" type="datetime1">
              <a:rPr lang="en-US"/>
              <a:pPr>
                <a:defRPr/>
              </a:pPr>
              <a:t>5/18/2016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61DBC980-B0ED-4191-9A07-99449D64CF81}" type="slidenum">
              <a:rPr lang="en-US"/>
              <a:pPr>
                <a:defRPr/>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E54052D7-1701-4277-AE42-B6EB95315A02}" type="datetime1">
              <a:rPr lang="en-US"/>
              <a:pPr>
                <a:defRPr/>
              </a:pPr>
              <a:t>5/18/2016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CBE0F78C-9C8A-4B6B-A738-95B523529D4A}" type="slidenum">
              <a:rPr lang="en-US"/>
              <a:pPr>
                <a:defRPr/>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694C8B32-C74E-4CDF-93D2-78A99D5F1EC7}" type="datetime1">
              <a:rPr lang="en-US"/>
              <a:pPr>
                <a:defRPr/>
              </a:pPr>
              <a:t>5/18/2016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B0F13595-F71F-4AA1-9360-A69A28B3C62F}" type="slidenum">
              <a:rPr lang="en-US"/>
              <a:pPr>
                <a:defRPr/>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3DDF9F70-6C62-4D0C-B6F3-EFD7ABD11F4C}" type="datetime1">
              <a:rPr lang="en-US"/>
              <a:pPr>
                <a:defRPr/>
              </a:pPr>
              <a:t>5/18/2016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F2A4421C-A74F-4F97-860A-82B76CBE23FB}"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273D3B55-D090-471F-B7D9-5FE5DF864DB5}" type="slidenum">
              <a:rPr lang="en-US"/>
              <a:pPr>
                <a:defRPr/>
              </a:pPr>
              <a:t>‹Nº›</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68E59D13-2270-4B61-B6D5-A9A9AC155AE7}" type="datetime1">
              <a:rPr lang="en-US"/>
              <a:pPr>
                <a:defRPr/>
              </a:pPr>
              <a:t>5/18/2016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6DA70C58-DCB1-4DCE-B934-FD235E4F01F1}" type="slidenum">
              <a:rPr lang="en-US"/>
              <a:pPr>
                <a:defRPr/>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BB2278AA-FB49-445D-A82B-A4D41E07941E}" type="datetime1">
              <a:rPr lang="en-US"/>
              <a:pPr>
                <a:defRPr/>
              </a:pPr>
              <a:t>5/18/2016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DCAD051E-4F86-4FCF-9542-B0105AE20F8F}" type="slidenum">
              <a:rPr lang="en-US"/>
              <a:pPr>
                <a:defRPr/>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97F7FC97-1309-4390-AF7F-10A7A23F5667}" type="datetime1">
              <a:rPr lang="en-US"/>
              <a:pPr>
                <a:defRPr/>
              </a:pPr>
              <a:t>5/18/2016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C28A507D-EA23-4734-BC9E-A8D036086ADD}" type="slidenum">
              <a:rPr lang="en-US"/>
              <a:pPr>
                <a:defRPr/>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2AAA05F8-9FFC-485B-A4D0-BD6CBB0350BC}" type="slidenum">
              <a:rPr lang="en-US"/>
              <a:pPr>
                <a:defRPr/>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66DADE51-95CC-45F7-ADC7-62D58726D812}" type="slidenum">
              <a:rPr lang="en-US"/>
              <a:pPr>
                <a:defRPr/>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AEA16757-1067-43AC-82AF-75583D62451B}" type="slidenum">
              <a:rPr lang="en-US"/>
              <a:pPr>
                <a:defRPr/>
              </a:pPr>
              <a:t>‹Nº›</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152400" y="1477963"/>
            <a:ext cx="40116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316413" y="1477963"/>
            <a:ext cx="4013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35E24124-CCC5-4D6E-B5B6-0A895C587766}" type="slidenum">
              <a:rPr lang="en-US"/>
              <a:pPr>
                <a:defRPr/>
              </a:pPr>
              <a:t>‹Nº›</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A53E43A0-3D5F-46EE-8803-69650BA57887}" type="slidenum">
              <a:rPr lang="en-US"/>
              <a:pPr>
                <a:defRPr/>
              </a:pPr>
              <a:t>‹Nº›</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B085E220-8CE8-405C-9272-21BA086C9B65}" type="slidenum">
              <a:rPr lang="en-US"/>
              <a:pPr>
                <a:defRPr/>
              </a:pPr>
              <a:t>‹Nº›</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79698C4F-BDAD-4DEF-84FE-3A7F2BA318CA}"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194A4DB5-98E0-407A-844E-4C614DF705B7}" type="datetime1">
              <a:rPr lang="en-US"/>
              <a:pPr>
                <a:defRPr/>
              </a:pPr>
              <a:t>5/18/2016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823B2B0C-7121-449B-A1D8-F88C76833ECC}" type="slidenum">
              <a:rPr lang="en-US"/>
              <a:pPr>
                <a:defRPr/>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8D2FB14C-1DA4-44C8-9571-C99D5C4064E9}" type="slidenum">
              <a:rPr lang="en-US"/>
              <a:pPr>
                <a:defRPr/>
              </a:pPr>
              <a:t>‹Nº›</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B2A9FEB6-9071-48E1-9255-280E24D34CC6}" type="slidenum">
              <a:rPr lang="en-US"/>
              <a:pPr>
                <a:defRPr/>
              </a:pPr>
              <a:t>‹Nº›</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8F4180E-407B-4665-9E29-E713E21091CC}" type="slidenum">
              <a:rPr lang="en-US"/>
              <a:pPr>
                <a:defRPr/>
              </a:pPr>
              <a:t>‹Nº›</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286500" y="152400"/>
            <a:ext cx="2043113"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152400" y="152400"/>
            <a:ext cx="59817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F79AF13B-59F9-43DD-8721-64C21EBBAEE4}"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22772350-D3B5-458D-AD2C-202B9431FB0A}" type="datetime1">
              <a:rPr lang="en-US"/>
              <a:pPr>
                <a:defRPr/>
              </a:pPr>
              <a:t>5/18/2016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61767410-F388-4C31-BD33-BA45A0606DCE}"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a:solidFill>
                  <a:schemeClr val="tx1"/>
                </a:solidFill>
              </a:defRPr>
            </a:lvl1pPr>
          </a:lstStyle>
          <a:p>
            <a:pPr>
              <a:defRPr/>
            </a:pPr>
            <a:fld id="{5AFEC1D4-DCD8-40F4-A450-A8437C4B4154}" type="datetime1">
              <a:rPr lang="en-US"/>
              <a:pPr>
                <a:defRPr/>
              </a:pPr>
              <a:t>5/18/2016</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0AC90E5E-EA68-4999-BFBE-BC0D3A201F7B}"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E5BC3FBF-74FE-458F-AD34-334C7C9F57B7}"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F4EF0493-3F8C-4EB0-B625-69725909C332}"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EA4693A1-F308-4F81-9F93-2F28EA5AF4BB}"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AAF2E1C7-AE54-4C50-8341-69055C329301}"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sz="900">
                <a:solidFill>
                  <a:srgbClr val="898989"/>
                </a:solidFill>
                <a:latin typeface="Verdana" pitchFamily="34"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a:solidFill>
                  <a:srgbClr val="898989"/>
                </a:solidFill>
                <a:latin typeface="Verdana" pitchFamily="34" charset="0"/>
              </a:defRPr>
            </a:lvl1pPr>
          </a:lstStyle>
          <a:p>
            <a:pPr>
              <a:defRPr/>
            </a:pPr>
            <a:fld id="{BF4B7AF2-B268-487E-9CC1-6DBB3184BE8E}" type="slidenum">
              <a:rPr lang="en-US"/>
              <a:pPr>
                <a:defRPr/>
              </a:pPr>
              <a:t>‹Nº›</a:t>
            </a:fld>
            <a:endParaRPr lang="en-US"/>
          </a:p>
        </p:txBody>
      </p:sp>
      <p:sp>
        <p:nvSpPr>
          <p:cNvPr id="3078" name="Rectangle 6"/>
          <p:cNvSpPr>
            <a:spLocks noChangeArrowheads="1"/>
          </p:cNvSpPr>
          <p:nvPr userDrawn="1"/>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eaLnBrk="1" hangingPunct="1">
              <a:spcBef>
                <a:spcPct val="0"/>
              </a:spcBef>
              <a:buFontTx/>
              <a:buNone/>
              <a:defRPr/>
            </a:pPr>
            <a:endParaRPr lang="es-ES">
              <a:solidFill>
                <a:srgbClr val="FFFFFF"/>
              </a:solidFill>
            </a:endParaRPr>
          </a:p>
        </p:txBody>
      </p:sp>
      <p:sp>
        <p:nvSpPr>
          <p:cNvPr id="3079" name="Rectangle 7"/>
          <p:cNvSpPr>
            <a:spLocks noChangeArrowheads="1"/>
          </p:cNvSpPr>
          <p:nvPr userDrawn="1"/>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eaLnBrk="1" hangingPunct="1">
              <a:spcBef>
                <a:spcPct val="0"/>
              </a:spcBef>
              <a:buFontTx/>
              <a:buNone/>
              <a:defRPr/>
            </a:pPr>
            <a:endParaRPr lang="es-ES">
              <a:solidFill>
                <a:srgbClr val="FFFFFF"/>
              </a:solidFill>
            </a:endParaRPr>
          </a:p>
        </p:txBody>
      </p:sp>
      <p:sp>
        <p:nvSpPr>
          <p:cNvPr id="3080" name="Rectangle 9"/>
          <p:cNvSpPr>
            <a:spLocks noChangeArrowheads="1"/>
          </p:cNvSpPr>
          <p:nvPr userDrawn="1"/>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eaLnBrk="1" hangingPunct="1">
              <a:spcBef>
                <a:spcPct val="0"/>
              </a:spcBef>
              <a:buFontTx/>
              <a:buNone/>
              <a:defRPr/>
            </a:pPr>
            <a:endParaRPr lang="es-ES">
              <a:solidFill>
                <a:srgbClr val="FFFFFF"/>
              </a:solidFill>
            </a:endParaRPr>
          </a:p>
        </p:txBody>
      </p:sp>
      <p:sp>
        <p:nvSpPr>
          <p:cNvPr id="3081" name="Rectangle 10"/>
          <p:cNvSpPr>
            <a:spLocks noChangeArrowheads="1"/>
          </p:cNvSpPr>
          <p:nvPr userDrawn="1"/>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eaLnBrk="1" hangingPunct="1">
              <a:spcBef>
                <a:spcPct val="0"/>
              </a:spcBef>
              <a:buFontTx/>
              <a:buNone/>
              <a:defRPr/>
            </a:pPr>
            <a:endParaRPr lang="es-ES">
              <a:solidFill>
                <a:srgbClr val="FFFFFF"/>
              </a:solidFill>
            </a:endParaRPr>
          </a:p>
        </p:txBody>
      </p:sp>
    </p:spTree>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Lst>
  <p:txStyles>
    <p:titleStyle>
      <a:lvl1pPr algn="l" defTabSz="457200" rtl="0" eaLnBrk="0" fontAlgn="base" hangingPunct="0">
        <a:spcBef>
          <a:spcPct val="0"/>
        </a:spcBef>
        <a:spcAft>
          <a:spcPct val="0"/>
        </a:spcAft>
        <a:defRPr sz="3600" b="1"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spcBef>
                <a:spcPct val="0"/>
              </a:spcBef>
              <a:buFontTx/>
              <a:buNone/>
              <a:defRPr/>
            </a:pPr>
            <a:endParaRPr lang="es-ES">
              <a:solidFill>
                <a:srgbClr val="FFFFFF"/>
              </a:solidFill>
              <a:ea typeface="ヒラギノ角ゴ Pro W3" charset="0"/>
              <a:cs typeface="ヒラギノ角ゴ Pro W3" charset="0"/>
            </a:endParaRPr>
          </a:p>
        </p:txBody>
      </p:sp>
      <p:sp>
        <p:nvSpPr>
          <p:cNvPr id="4099" name="Rectangle 13"/>
          <p:cNvSpPr>
            <a:spLocks noChangeArrowheads="1"/>
          </p:cNvSpPr>
          <p:nvPr userDrawn="1"/>
        </p:nvSpPr>
        <p:spPr bwMode="auto">
          <a:xfrm>
            <a:off x="7153275" y="0"/>
            <a:ext cx="1990725" cy="662940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anchor="ctr"/>
          <a:lstStyle/>
          <a:p>
            <a:pPr eaLnBrk="1" hangingPunct="1">
              <a:spcBef>
                <a:spcPct val="0"/>
              </a:spcBef>
              <a:buFontTx/>
              <a:buNone/>
              <a:defRPr/>
            </a:pPr>
            <a:endParaRPr lang="es-ES">
              <a:solidFill>
                <a:srgbClr val="FFFFFF"/>
              </a:solidFill>
            </a:endParaRPr>
          </a:p>
        </p:txBody>
      </p:sp>
      <p:grpSp>
        <p:nvGrpSpPr>
          <p:cNvPr id="5124" name="Group 11"/>
          <p:cNvGrpSpPr>
            <a:grpSpLocks/>
          </p:cNvGrpSpPr>
          <p:nvPr userDrawn="1"/>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spcBef>
                  <a:spcPct val="0"/>
                </a:spcBef>
                <a:buFontTx/>
                <a:buNone/>
                <a:defRPr/>
              </a:pPr>
              <a:endParaRPr lang="es-ES">
                <a:solidFill>
                  <a:srgbClr val="FFFFFF"/>
                </a:solidFill>
                <a:ea typeface="ヒラギノ角ゴ Pro W3" charset="0"/>
                <a:cs typeface="ヒラギノ角ゴ Pro W3" charset="0"/>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spcBef>
                  <a:spcPct val="0"/>
                </a:spcBef>
                <a:buFontTx/>
                <a:buNone/>
                <a:defRPr/>
              </a:pPr>
              <a:endParaRPr lang="es-ES">
                <a:solidFill>
                  <a:srgbClr val="FFFFFF"/>
                </a:solidFill>
                <a:ea typeface="ヒラギノ角ゴ Pro W3" charset="0"/>
                <a:cs typeface="ヒラギノ角ゴ Pro W3" charset="0"/>
              </a:endParaRPr>
            </a:p>
          </p:txBody>
        </p:sp>
        <p:pic>
          <p:nvPicPr>
            <p:cNvPr id="5129" name="Picture 1"/>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660775" y="2287588"/>
              <a:ext cx="1041400" cy="760412"/>
            </a:xfrm>
            <a:prstGeom prst="rect">
              <a:avLst/>
            </a:prstGeom>
            <a:noFill/>
            <a:ln w="12700">
              <a:noFill/>
              <a:miter lim="800000"/>
              <a:headEnd/>
              <a:tailEnd/>
            </a:ln>
          </p:spPr>
        </p:pic>
        <p:pic>
          <p:nvPicPr>
            <p:cNvPr id="5130" name="Picture 1"/>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4995863" y="2287588"/>
              <a:ext cx="1339850" cy="544512"/>
            </a:xfrm>
            <a:prstGeom prst="rect">
              <a:avLst/>
            </a:prstGeom>
            <a:noFill/>
            <a:ln w="12700">
              <a:noFill/>
              <a:miter lim="800000"/>
              <a:headEnd/>
              <a:tailEnd/>
            </a:ln>
          </p:spPr>
        </p:pic>
        <p:pic>
          <p:nvPicPr>
            <p:cNvPr id="5131" name="Picture 1"/>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5003800" y="4851400"/>
              <a:ext cx="1336675" cy="230188"/>
            </a:xfrm>
            <a:prstGeom prst="rect">
              <a:avLst/>
            </a:prstGeom>
            <a:noFill/>
            <a:ln w="12700">
              <a:noFill/>
              <a:miter lim="800000"/>
              <a:headEnd/>
              <a:tailEnd/>
            </a:ln>
          </p:spPr>
        </p:pic>
      </p:grpSp>
      <p:sp>
        <p:nvSpPr>
          <p:cNvPr id="4101" name="Rectangle 12"/>
          <p:cNvSpPr>
            <a:spLocks noChangeArrowheads="1"/>
          </p:cNvSpPr>
          <p:nvPr userDrawn="1"/>
        </p:nvSpPr>
        <p:spPr bwMode="auto">
          <a:xfrm>
            <a:off x="4763" y="0"/>
            <a:ext cx="7148512"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pPr eaLnBrk="1" hangingPunct="1">
              <a:spcBef>
                <a:spcPct val="0"/>
              </a:spcBef>
              <a:buFontTx/>
              <a:buNone/>
              <a:defRPr/>
            </a:pPr>
            <a:endParaRPr lang="es-ES">
              <a:solidFill>
                <a:srgbClr val="FFFFFF"/>
              </a:solidFill>
            </a:endParaRPr>
          </a:p>
        </p:txBody>
      </p:sp>
      <p:sp>
        <p:nvSpPr>
          <p:cNvPr id="5126" name="Title Placeholder 1"/>
          <p:cNvSpPr>
            <a:spLocks noGrp="1"/>
          </p:cNvSpPr>
          <p:nvPr>
            <p:ph type="title"/>
          </p:nvPr>
        </p:nvSpPr>
        <p:spPr bwMode="auto">
          <a:xfrm>
            <a:off x="457200"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Lst>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6"/>
          <p:cNvSpPr>
            <a:spLocks noChangeArrowheads="1"/>
          </p:cNvSpPr>
          <p:nvPr/>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eaLnBrk="1" hangingPunct="1">
              <a:spcBef>
                <a:spcPct val="0"/>
              </a:spcBef>
              <a:buFontTx/>
              <a:buNone/>
              <a:defRPr/>
            </a:pPr>
            <a:endParaRPr lang="es-ES">
              <a:solidFill>
                <a:srgbClr val="FFFFFF"/>
              </a:solidFill>
            </a:endParaRPr>
          </a:p>
        </p:txBody>
      </p:sp>
      <p:sp>
        <p:nvSpPr>
          <p:cNvPr id="5123" name="Rectangle 7"/>
          <p:cNvSpPr>
            <a:spLocks noChangeArrowheads="1"/>
          </p:cNvSpPr>
          <p:nvPr/>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eaLnBrk="1" hangingPunct="1">
              <a:spcBef>
                <a:spcPct val="0"/>
              </a:spcBef>
              <a:buFontTx/>
              <a:buNone/>
              <a:defRPr/>
            </a:pPr>
            <a:endParaRPr lang="es-ES">
              <a:solidFill>
                <a:srgbClr val="FFFFFF"/>
              </a:solidFill>
            </a:endParaRPr>
          </a:p>
        </p:txBody>
      </p:sp>
      <p:sp>
        <p:nvSpPr>
          <p:cNvPr id="5124"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eaLnBrk="1" hangingPunct="1">
              <a:spcBef>
                <a:spcPct val="0"/>
              </a:spcBef>
              <a:buFontTx/>
              <a:buNone/>
              <a:defRPr/>
            </a:pPr>
            <a:endParaRPr lang="es-ES">
              <a:solidFill>
                <a:srgbClr val="FFFFFF"/>
              </a:solidFill>
            </a:endParaRPr>
          </a:p>
        </p:txBody>
      </p:sp>
      <p:sp>
        <p:nvSpPr>
          <p:cNvPr id="5125"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eaLnBrk="1" hangingPunct="1">
              <a:spcBef>
                <a:spcPct val="0"/>
              </a:spcBef>
              <a:buFontTx/>
              <a:buNone/>
              <a:defRPr/>
            </a:pPr>
            <a:endParaRPr lang="es-ES">
              <a:solidFill>
                <a:srgbClr val="FFFFFF"/>
              </a:solidFill>
            </a:endParaRPr>
          </a:p>
        </p:txBody>
      </p:sp>
      <p:sp>
        <p:nvSpPr>
          <p:cNvPr id="6150"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cambiar el estilo de título	</a:t>
            </a:r>
          </a:p>
        </p:txBody>
      </p:sp>
      <p:sp>
        <p:nvSpPr>
          <p:cNvPr id="6151"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2"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0"/>
              </a:spcBef>
              <a:buFontTx/>
              <a:buNone/>
              <a:defRPr sz="900">
                <a:solidFill>
                  <a:srgbClr val="898989"/>
                </a:solidFill>
                <a:latin typeface="Verdana" pitchFamily="34" charset="0"/>
              </a:defRPr>
            </a:lvl1pPr>
          </a:lstStyle>
          <a:p>
            <a:pPr>
              <a:defRPr/>
            </a:pPr>
            <a:r>
              <a:rPr lang="es-ES_tradnl"/>
              <a:t>Gobierno de Chile | Ministerio del Interior</a:t>
            </a:r>
          </a:p>
          <a:p>
            <a:pPr>
              <a:defRPr/>
            </a:pPr>
            <a:endParaRPr lang="en-US"/>
          </a:p>
        </p:txBody>
      </p:sp>
      <p:sp>
        <p:nvSpPr>
          <p:cNvPr id="13"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a:solidFill>
                  <a:srgbClr val="898989"/>
                </a:solidFill>
                <a:latin typeface="+mj-lt"/>
              </a:defRPr>
            </a:lvl1pPr>
          </a:lstStyle>
          <a:p>
            <a:pPr>
              <a:defRPr/>
            </a:pPr>
            <a:fld id="{1BB56293-5EA1-4CBA-8D08-8081DE2754AC}" type="slidenum">
              <a:rPr lang="en-US"/>
              <a:pPr>
                <a:defRPr/>
              </a:pPr>
              <a:t>‹Nº›</a:t>
            </a:fld>
            <a:endParaRPr lang="en-US"/>
          </a:p>
        </p:txBody>
      </p:sp>
      <p:sp>
        <p:nvSpPr>
          <p:cNvPr id="5130" name="Rectangle 6"/>
          <p:cNvSpPr>
            <a:spLocks noChangeArrowheads="1"/>
          </p:cNvSpPr>
          <p:nvPr userDrawn="1"/>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eaLnBrk="1" hangingPunct="1">
              <a:spcBef>
                <a:spcPct val="0"/>
              </a:spcBef>
              <a:buFontTx/>
              <a:buNone/>
              <a:defRPr/>
            </a:pPr>
            <a:endParaRPr lang="es-ES">
              <a:solidFill>
                <a:srgbClr val="FFFFFF"/>
              </a:solidFill>
            </a:endParaRPr>
          </a:p>
        </p:txBody>
      </p:sp>
      <p:sp>
        <p:nvSpPr>
          <p:cNvPr id="5131" name="Rectangle 7"/>
          <p:cNvSpPr>
            <a:spLocks noChangeArrowheads="1"/>
          </p:cNvSpPr>
          <p:nvPr userDrawn="1"/>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eaLnBrk="1" hangingPunct="1">
              <a:spcBef>
                <a:spcPct val="0"/>
              </a:spcBef>
              <a:buFontTx/>
              <a:buNone/>
              <a:defRPr/>
            </a:pPr>
            <a:endParaRPr lang="es-ES">
              <a:solidFill>
                <a:srgbClr val="FFFFFF"/>
              </a:solidFill>
            </a:endParaRPr>
          </a:p>
        </p:txBody>
      </p:sp>
      <p:sp>
        <p:nvSpPr>
          <p:cNvPr id="5132" name="Rectangle 9"/>
          <p:cNvSpPr>
            <a:spLocks noChangeArrowheads="1"/>
          </p:cNvSpPr>
          <p:nvPr userDrawn="1"/>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eaLnBrk="1" hangingPunct="1">
              <a:spcBef>
                <a:spcPct val="0"/>
              </a:spcBef>
              <a:buFontTx/>
              <a:buNone/>
              <a:defRPr/>
            </a:pPr>
            <a:endParaRPr lang="es-ES">
              <a:solidFill>
                <a:srgbClr val="FFFFFF"/>
              </a:solidFill>
            </a:endParaRPr>
          </a:p>
        </p:txBody>
      </p:sp>
      <p:sp>
        <p:nvSpPr>
          <p:cNvPr id="5133" name="Rectangle 10"/>
          <p:cNvSpPr>
            <a:spLocks noChangeArrowheads="1"/>
          </p:cNvSpPr>
          <p:nvPr userDrawn="1"/>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eaLnBrk="1" hangingPunct="1">
              <a:spcBef>
                <a:spcPct val="0"/>
              </a:spcBef>
              <a:buFontTx/>
              <a:buNone/>
              <a:defRPr/>
            </a:pPr>
            <a:endParaRPr lang="es-ES">
              <a:solidFill>
                <a:srgbClr val="FFFFFF"/>
              </a:solidFill>
            </a:endParaRPr>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l" defTabSz="457200" rtl="0" eaLnBrk="0" fontAlgn="base" hangingPunct="0">
        <a:spcBef>
          <a:spcPct val="0"/>
        </a:spcBef>
        <a:spcAft>
          <a:spcPct val="0"/>
        </a:spcAft>
        <a:defRPr sz="2400">
          <a:solidFill>
            <a:srgbClr val="006CB7"/>
          </a:solidFill>
          <a:latin typeface="+mj-lt"/>
          <a:ea typeface="+mj-ea"/>
          <a:cs typeface="+mj-cs"/>
        </a:defRPr>
      </a:lvl1pPr>
      <a:lvl2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5pPr>
      <a:lvl6pPr marL="4572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6pPr>
      <a:lvl7pPr marL="9144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7pPr>
      <a:lvl8pPr marL="13716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8pPr>
      <a:lvl9pPr marL="18288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000">
          <a:solidFill>
            <a:srgbClr val="595959"/>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a:solidFill>
            <a:srgbClr val="595959"/>
          </a:solidFill>
          <a:latin typeface="+mn-lt"/>
          <a:ea typeface="+mn-ea"/>
        </a:defRPr>
      </a:lvl2pPr>
      <a:lvl3pPr marL="1143000" indent="-228600" algn="l" defTabSz="457200" rtl="0" eaLnBrk="0" fontAlgn="base" hangingPunct="0">
        <a:spcBef>
          <a:spcPct val="20000"/>
        </a:spcBef>
        <a:spcAft>
          <a:spcPct val="0"/>
        </a:spcAft>
        <a:buFont typeface="Arial" pitchFamily="34" charset="0"/>
        <a:buChar char="•"/>
        <a:defRPr sz="1600">
          <a:solidFill>
            <a:srgbClr val="595959"/>
          </a:solidFill>
          <a:latin typeface="+mn-lt"/>
          <a:ea typeface="+mn-ea"/>
        </a:defRPr>
      </a:lvl3pPr>
      <a:lvl4pPr marL="1600200" indent="-228600" algn="l" defTabSz="457200" rtl="0" eaLnBrk="0" fontAlgn="base" hangingPunct="0">
        <a:spcBef>
          <a:spcPct val="20000"/>
        </a:spcBef>
        <a:spcAft>
          <a:spcPct val="0"/>
        </a:spcAft>
        <a:buFont typeface="Arial" pitchFamily="34" charset="0"/>
        <a:buChar char="–"/>
        <a:defRPr sz="1400">
          <a:solidFill>
            <a:srgbClr val="595959"/>
          </a:solidFill>
          <a:latin typeface="+mn-lt"/>
          <a:ea typeface="+mn-ea"/>
        </a:defRPr>
      </a:lvl4pPr>
      <a:lvl5pPr marL="2057400" indent="-228600" algn="l" defTabSz="457200" rtl="0" eaLnBrk="0" fontAlgn="base" hangingPunct="0">
        <a:spcBef>
          <a:spcPct val="20000"/>
        </a:spcBef>
        <a:spcAft>
          <a:spcPct val="0"/>
        </a:spcAft>
        <a:buFont typeface="Arial" pitchFamily="34" charset="0"/>
        <a:buChar char="»"/>
        <a:defRPr sz="1400">
          <a:solidFill>
            <a:srgbClr val="595959"/>
          </a:solidFill>
          <a:latin typeface="+mn-lt"/>
          <a:ea typeface="+mn-ea"/>
        </a:defRPr>
      </a:lvl5pPr>
      <a:lvl6pPr marL="2514600" indent="-228600" algn="l" defTabSz="457200" rtl="0" eaLnBrk="0" fontAlgn="base" hangingPunct="0">
        <a:spcBef>
          <a:spcPct val="20000"/>
        </a:spcBef>
        <a:spcAft>
          <a:spcPct val="0"/>
        </a:spcAft>
        <a:buFont typeface="Arial" pitchFamily="34" charset="0"/>
        <a:buChar char="»"/>
        <a:defRPr sz="1400">
          <a:solidFill>
            <a:srgbClr val="595959"/>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1400">
          <a:solidFill>
            <a:srgbClr val="595959"/>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1400">
          <a:solidFill>
            <a:srgbClr val="595959"/>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1400">
          <a:solidFill>
            <a:srgbClr val="595959"/>
          </a:solidFill>
          <a:latin typeface="+mn-lt"/>
          <a:ea typeface="+mn-ea"/>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www.energia.gob.cl/fae" TargetMode="External"/><Relationship Id="rId2" Type="http://schemas.openxmlformats.org/officeDocument/2006/relationships/hyperlink" Target="http://www.cl.undp.org/content/chile/es/home/library/environment_energy/como-usar-eficientemente-la-lena-y-aprovechar-la-energia-solar.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fae.minenergia.c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energia.gob.cl/fae" TargetMode="Externa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energ&#237;a.gob.cl/fae"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mailto:fae@minenergia.c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6732240" y="4522631"/>
            <a:ext cx="2338281" cy="2335369"/>
          </a:xfrm>
          <a:prstGeom prst="rect">
            <a:avLst/>
          </a:prstGeom>
        </p:spPr>
      </p:pic>
      <p:pic>
        <p:nvPicPr>
          <p:cNvPr id="1026" name="Picture 2" descr="C:\Users\etoro\Documents\FAE\Difusión\Afiches\logo_timbre.jpg"/>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0620" y="908720"/>
            <a:ext cx="4191620" cy="419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632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1196752"/>
            <a:ext cx="4885794" cy="4896544"/>
          </a:xfrm>
        </p:spPr>
        <p:txBody>
          <a:bodyPr/>
          <a:lstStyle/>
          <a:p>
            <a:pPr marL="0" indent="0" algn="just">
              <a:buNone/>
            </a:pPr>
            <a:r>
              <a:rPr lang="es-CL" sz="2400" b="1" dirty="0" smtClean="0">
                <a:solidFill>
                  <a:schemeClr val="tx2"/>
                </a:solidFill>
              </a:rPr>
              <a:t>¿EN QUÉ CONSISTE?</a:t>
            </a:r>
          </a:p>
          <a:p>
            <a:pPr marL="0" indent="0" algn="just">
              <a:buNone/>
            </a:pPr>
            <a:r>
              <a:rPr lang="es-CL" sz="2400" dirty="0" smtClean="0">
                <a:solidFill>
                  <a:schemeClr val="tx1">
                    <a:lumMod val="50000"/>
                    <a:lumOff val="50000"/>
                  </a:schemeClr>
                </a:solidFill>
              </a:rPr>
              <a:t>Cofinanciamiento </a:t>
            </a:r>
            <a:r>
              <a:rPr lang="es-CL" sz="2400" dirty="0">
                <a:solidFill>
                  <a:schemeClr val="tx1">
                    <a:lumMod val="50000"/>
                    <a:lumOff val="50000"/>
                  </a:schemeClr>
                </a:solidFill>
              </a:rPr>
              <a:t>para el diseño e implementación de </a:t>
            </a:r>
            <a:r>
              <a:rPr lang="es-CL" sz="2400" b="1" dirty="0">
                <a:solidFill>
                  <a:schemeClr val="tx1">
                    <a:lumMod val="50000"/>
                    <a:lumOff val="50000"/>
                  </a:schemeClr>
                </a:solidFill>
              </a:rPr>
              <a:t>soluciones energéticas a pequeña escala</a:t>
            </a:r>
            <a:r>
              <a:rPr lang="es-CL" sz="2400" dirty="0">
                <a:solidFill>
                  <a:schemeClr val="tx1">
                    <a:lumMod val="50000"/>
                    <a:lumOff val="50000"/>
                  </a:schemeClr>
                </a:solidFill>
              </a:rPr>
              <a:t> con energías </a:t>
            </a:r>
            <a:r>
              <a:rPr lang="es-CL" sz="2400" dirty="0" smtClean="0">
                <a:solidFill>
                  <a:schemeClr val="tx1">
                    <a:lumMod val="50000"/>
                    <a:lumOff val="50000"/>
                  </a:schemeClr>
                </a:solidFill>
              </a:rPr>
              <a:t>renovables, que permitan dar </a:t>
            </a:r>
            <a:r>
              <a:rPr lang="es-CL" sz="2400" dirty="0">
                <a:solidFill>
                  <a:schemeClr val="tx1">
                    <a:lumMod val="50000"/>
                    <a:lumOff val="50000"/>
                  </a:schemeClr>
                </a:solidFill>
              </a:rPr>
              <a:t>respuesta a una demanda energética local </a:t>
            </a:r>
            <a:r>
              <a:rPr lang="es-CL" sz="2400" dirty="0" smtClean="0">
                <a:solidFill>
                  <a:schemeClr val="tx1">
                    <a:lumMod val="50000"/>
                    <a:lumOff val="50000"/>
                  </a:schemeClr>
                </a:solidFill>
              </a:rPr>
              <a:t>y comunitaria en sectores rurales, vulnerables y/o aislados.</a:t>
            </a:r>
            <a:endParaRPr lang="es-CL" sz="2400" b="1" dirty="0" smtClean="0">
              <a:solidFill>
                <a:schemeClr val="tx1">
                  <a:lumMod val="50000"/>
                  <a:lumOff val="50000"/>
                </a:schemeClr>
              </a:solidFill>
            </a:endParaRPr>
          </a:p>
        </p:txBody>
      </p:sp>
      <p:pic>
        <p:nvPicPr>
          <p:cNvPr id="4" name="Picture 2" descr="http://ecolosfera.com/img/ecolosfera/2008/10/panel-teja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677" y="980728"/>
            <a:ext cx="3735827" cy="2808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genergy.cl/images/postesolar30w3.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5085184"/>
            <a:ext cx="2563591" cy="1949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r="1919"/>
          <a:stretch/>
        </p:blipFill>
        <p:spPr bwMode="auto">
          <a:xfrm>
            <a:off x="5445350" y="4097697"/>
            <a:ext cx="3735162" cy="2139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1 Título"/>
          <p:cNvSpPr txBox="1">
            <a:spLocks/>
          </p:cNvSpPr>
          <p:nvPr/>
        </p:nvSpPr>
        <p:spPr bwMode="auto">
          <a:xfrm>
            <a:off x="367927" y="53752"/>
            <a:ext cx="8164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600" b="1"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buFontTx/>
              <a:buNone/>
            </a:pPr>
            <a:r>
              <a:rPr lang="es-CL" dirty="0" smtClean="0">
                <a:solidFill>
                  <a:schemeClr val="tx2"/>
                </a:solidFill>
                <a:latin typeface="+mj-lt"/>
              </a:rPr>
              <a:t>PROYECTOS DE ENERGIZACIÓN</a:t>
            </a:r>
            <a:endParaRPr lang="es-CL" dirty="0">
              <a:solidFill>
                <a:schemeClr val="tx2"/>
              </a:solidFill>
              <a:latin typeface="+mj-lt"/>
            </a:endParaRPr>
          </a:p>
        </p:txBody>
      </p:sp>
      <p:sp>
        <p:nvSpPr>
          <p:cNvPr id="9"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dirty="0">
                <a:solidFill>
                  <a:srgbClr val="898989"/>
                </a:solidFill>
                <a:latin typeface="Verdana" pitchFamily="34" charset="0"/>
              </a:rPr>
              <a:t>Gobierno de Chile | Ministerio de Energía</a:t>
            </a:r>
            <a:r>
              <a:rPr lang="en-US" sz="900" dirty="0">
                <a:solidFill>
                  <a:srgbClr val="898989"/>
                </a:solidFill>
                <a:latin typeface="Verdana" pitchFamily="34" charset="0"/>
              </a:rPr>
              <a:t> </a:t>
            </a:r>
          </a:p>
        </p:txBody>
      </p:sp>
    </p:spTree>
    <p:extLst>
      <p:ext uri="{BB962C8B-B14F-4D97-AF65-F5344CB8AC3E}">
        <p14:creationId xmlns:p14="http://schemas.microsoft.com/office/powerpoint/2010/main" val="1061783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dirty="0">
                <a:solidFill>
                  <a:srgbClr val="898989"/>
                </a:solidFill>
                <a:latin typeface="Verdana" pitchFamily="34" charset="0"/>
              </a:rPr>
              <a:t>Gobierno de Chile | Ministerio de Energía</a:t>
            </a:r>
            <a:r>
              <a:rPr lang="en-US" sz="900" dirty="0">
                <a:solidFill>
                  <a:srgbClr val="898989"/>
                </a:solidFill>
                <a:latin typeface="Verdana" pitchFamily="34" charset="0"/>
              </a:rPr>
              <a:t> </a:t>
            </a:r>
          </a:p>
        </p:txBody>
      </p:sp>
      <p:pic>
        <p:nvPicPr>
          <p:cNvPr id="2055" name="Picture 7" descr="C:\Users\jreyes\Desktop\Fotos FAE 2014\Paneles Lago Blanc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424" y="3129672"/>
            <a:ext cx="6420792" cy="36116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jreyes\Desktop\Fotos FAE 2014\FAE Capital Ciudadan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52507" y="980728"/>
            <a:ext cx="5789520" cy="323872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95425" y="6325870"/>
            <a:ext cx="6420792" cy="400110"/>
          </a:xfrm>
          <a:prstGeom prst="rect">
            <a:avLst/>
          </a:prstGeom>
          <a:solidFill>
            <a:schemeClr val="bg1">
              <a:alpha val="48000"/>
            </a:schemeClr>
          </a:solidFill>
        </p:spPr>
        <p:txBody>
          <a:bodyPr wrap="square" rtlCol="0">
            <a:spAutoFit/>
          </a:bodyPr>
          <a:lstStyle>
            <a:defPPr>
              <a:defRPr lang="en-US"/>
            </a:defPPr>
            <a:lvl1pPr>
              <a:buNone/>
              <a:defRPr sz="2100" b="1">
                <a:solidFill>
                  <a:srgbClr val="002060"/>
                </a:solidFill>
              </a:defRPr>
            </a:lvl1pPr>
          </a:lstStyle>
          <a:p>
            <a:r>
              <a:rPr lang="es-CL" sz="2000" dirty="0" err="1">
                <a:solidFill>
                  <a:schemeClr val="tx2"/>
                </a:solidFill>
              </a:rPr>
              <a:t>Timaukel</a:t>
            </a:r>
            <a:r>
              <a:rPr lang="es-CL" sz="2000" dirty="0">
                <a:solidFill>
                  <a:schemeClr val="tx2"/>
                </a:solidFill>
              </a:rPr>
              <a:t> – Energización Sede Club Pesca y Caza </a:t>
            </a:r>
          </a:p>
        </p:txBody>
      </p:sp>
      <p:sp>
        <p:nvSpPr>
          <p:cNvPr id="13" name="12 CuadroTexto"/>
          <p:cNvSpPr txBox="1"/>
          <p:nvPr/>
        </p:nvSpPr>
        <p:spPr>
          <a:xfrm>
            <a:off x="3252506" y="980728"/>
            <a:ext cx="5789521" cy="415498"/>
          </a:xfrm>
          <a:prstGeom prst="rect">
            <a:avLst/>
          </a:prstGeom>
          <a:solidFill>
            <a:srgbClr val="0070C0">
              <a:alpha val="27000"/>
            </a:srgbClr>
          </a:solidFill>
        </p:spPr>
        <p:txBody>
          <a:bodyPr wrap="square" rtlCol="0">
            <a:spAutoFit/>
          </a:bodyPr>
          <a:lstStyle/>
          <a:p>
            <a:pPr>
              <a:buNone/>
            </a:pPr>
            <a:r>
              <a:rPr lang="es-CL" sz="2000" b="1" dirty="0" smtClean="0">
                <a:solidFill>
                  <a:schemeClr val="tx2"/>
                </a:solidFill>
              </a:rPr>
              <a:t>Saavedra – Energización Sede Comunidad Indígena</a:t>
            </a:r>
            <a:endParaRPr lang="es-CL" sz="2000" b="1" dirty="0">
              <a:solidFill>
                <a:schemeClr val="tx2"/>
              </a:solidFill>
            </a:endParaRPr>
          </a:p>
        </p:txBody>
      </p:sp>
      <p:sp>
        <p:nvSpPr>
          <p:cNvPr id="8" name="1 Título"/>
          <p:cNvSpPr txBox="1">
            <a:spLocks/>
          </p:cNvSpPr>
          <p:nvPr/>
        </p:nvSpPr>
        <p:spPr bwMode="auto">
          <a:xfrm>
            <a:off x="367927" y="53752"/>
            <a:ext cx="8164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600" b="1"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buFontTx/>
              <a:buNone/>
            </a:pPr>
            <a:r>
              <a:rPr lang="es-CL" smtClean="0">
                <a:solidFill>
                  <a:schemeClr val="tx2"/>
                </a:solidFill>
                <a:latin typeface="+mj-lt"/>
              </a:rPr>
              <a:t>PROYECTOS DE ENERGIZACIÓN</a:t>
            </a:r>
            <a:endParaRPr lang="es-CL" dirty="0">
              <a:solidFill>
                <a:schemeClr val="tx2"/>
              </a:solidFill>
              <a:latin typeface="+mj-lt"/>
            </a:endParaRPr>
          </a:p>
        </p:txBody>
      </p:sp>
    </p:spTree>
    <p:extLst>
      <p:ext uri="{BB962C8B-B14F-4D97-AF65-F5344CB8AC3E}">
        <p14:creationId xmlns:p14="http://schemas.microsoft.com/office/powerpoint/2010/main" val="309850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fade">
                                      <p:cBhvr>
                                        <p:cTn id="7" dur="500"/>
                                        <p:tgtEl>
                                          <p:spTgt spid="20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animEffect transition="in" filter="fade">
                                      <p:cBhvr>
                                        <p:cTn id="15" dur="500"/>
                                        <p:tgtEl>
                                          <p:spTgt spid="205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279302"/>
            <a:ext cx="8892480" cy="4525962"/>
          </a:xfrm>
        </p:spPr>
        <p:txBody>
          <a:bodyPr/>
          <a:lstStyle/>
          <a:p>
            <a:r>
              <a:rPr lang="es-CL" sz="2400" dirty="0">
                <a:solidFill>
                  <a:schemeClr val="tx1">
                    <a:lumMod val="50000"/>
                    <a:lumOff val="50000"/>
                  </a:schemeClr>
                </a:solidFill>
              </a:rPr>
              <a:t>Los proyectos deberán estar orientados a satisfacer necesidades u objetivos generales de la comunidad en la cual se instalen</a:t>
            </a:r>
            <a:r>
              <a:rPr lang="es-CL" sz="2400" dirty="0" smtClean="0">
                <a:solidFill>
                  <a:schemeClr val="tx1">
                    <a:lumMod val="50000"/>
                    <a:lumOff val="50000"/>
                  </a:schemeClr>
                </a:solidFill>
              </a:rPr>
              <a:t>.</a:t>
            </a:r>
          </a:p>
          <a:p>
            <a:pPr algn="just"/>
            <a:endParaRPr lang="es-ES" sz="2400" dirty="0" smtClean="0">
              <a:solidFill>
                <a:schemeClr val="tx1">
                  <a:lumMod val="50000"/>
                  <a:lumOff val="50000"/>
                </a:schemeClr>
              </a:solidFill>
            </a:endParaRPr>
          </a:p>
          <a:p>
            <a:pPr algn="just"/>
            <a:r>
              <a:rPr lang="es-ES" sz="2400" dirty="0" smtClean="0">
                <a:solidFill>
                  <a:schemeClr val="tx1">
                    <a:lumMod val="50000"/>
                    <a:lumOff val="50000"/>
                  </a:schemeClr>
                </a:solidFill>
              </a:rPr>
              <a:t>No </a:t>
            </a:r>
            <a:r>
              <a:rPr lang="es-ES" sz="2400" dirty="0">
                <a:solidFill>
                  <a:schemeClr val="tx1">
                    <a:lumMod val="50000"/>
                    <a:lumOff val="50000"/>
                  </a:schemeClr>
                </a:solidFill>
              </a:rPr>
              <a:t>se aceptarán proyectos de suministro eléctrico que pretendan su conexión a la red eléctrica nacional (</a:t>
            </a:r>
            <a:r>
              <a:rPr lang="es-ES" sz="2400" dirty="0" err="1">
                <a:solidFill>
                  <a:schemeClr val="tx1">
                    <a:lumMod val="50000"/>
                    <a:lumOff val="50000"/>
                  </a:schemeClr>
                </a:solidFill>
              </a:rPr>
              <a:t>Netbilling</a:t>
            </a:r>
            <a:r>
              <a:rPr lang="es-ES" sz="2400" dirty="0">
                <a:solidFill>
                  <a:schemeClr val="tx1">
                    <a:lumMod val="50000"/>
                    <a:lumOff val="50000"/>
                  </a:schemeClr>
                </a:solidFill>
              </a:rPr>
              <a:t>, Ley </a:t>
            </a:r>
            <a:r>
              <a:rPr lang="es-ES" sz="2400" dirty="0" smtClean="0">
                <a:solidFill>
                  <a:schemeClr val="tx1">
                    <a:lumMod val="50000"/>
                    <a:lumOff val="50000"/>
                  </a:schemeClr>
                </a:solidFill>
              </a:rPr>
              <a:t>N°20.571).</a:t>
            </a:r>
          </a:p>
          <a:p>
            <a:pPr algn="just"/>
            <a:endParaRPr lang="es-CL" sz="2400" dirty="0">
              <a:solidFill>
                <a:schemeClr val="tx1">
                  <a:lumMod val="50000"/>
                  <a:lumOff val="50000"/>
                </a:schemeClr>
              </a:solidFill>
            </a:endParaRPr>
          </a:p>
          <a:p>
            <a:pPr algn="just"/>
            <a:r>
              <a:rPr lang="es-ES" sz="2400" b="1" dirty="0" smtClean="0">
                <a:solidFill>
                  <a:schemeClr val="tx2"/>
                </a:solidFill>
              </a:rPr>
              <a:t>MODELO DE GESTIÓN:</a:t>
            </a:r>
            <a:endParaRPr lang="es-ES" sz="2400" b="1" dirty="0">
              <a:solidFill>
                <a:schemeClr val="tx2"/>
              </a:solidFill>
            </a:endParaRPr>
          </a:p>
          <a:p>
            <a:pPr lvl="1"/>
            <a:r>
              <a:rPr lang="es-ES" sz="2400" dirty="0">
                <a:solidFill>
                  <a:schemeClr val="tx1">
                    <a:lumMod val="50000"/>
                    <a:lumOff val="50000"/>
                  </a:schemeClr>
                </a:solidFill>
              </a:rPr>
              <a:t>Proponer una estructura organizacional. Identificar actores y funciones de cada uno para la operación, mantención, reparación y administración del sistema.</a:t>
            </a:r>
            <a:endParaRPr lang="es-CL" sz="2400" dirty="0">
              <a:solidFill>
                <a:schemeClr val="tx1">
                  <a:lumMod val="50000"/>
                  <a:lumOff val="50000"/>
                </a:schemeClr>
              </a:solidFill>
            </a:endParaRPr>
          </a:p>
          <a:p>
            <a:pPr lvl="1"/>
            <a:r>
              <a:rPr lang="es-ES" sz="2400" dirty="0">
                <a:solidFill>
                  <a:schemeClr val="tx1">
                    <a:lumMod val="50000"/>
                    <a:lumOff val="50000"/>
                  </a:schemeClr>
                </a:solidFill>
              </a:rPr>
              <a:t>Planes de mantenciones periódicas.</a:t>
            </a:r>
            <a:endParaRPr lang="es-CL" sz="2400" dirty="0">
              <a:solidFill>
                <a:schemeClr val="tx1">
                  <a:lumMod val="50000"/>
                  <a:lumOff val="50000"/>
                </a:schemeClr>
              </a:solidFill>
            </a:endParaRPr>
          </a:p>
          <a:p>
            <a:pPr lvl="1"/>
            <a:r>
              <a:rPr lang="es-ES" sz="2400" dirty="0">
                <a:solidFill>
                  <a:schemeClr val="tx1">
                    <a:lumMod val="50000"/>
                    <a:lumOff val="50000"/>
                  </a:schemeClr>
                </a:solidFill>
              </a:rPr>
              <a:t>Establecer las actividades/capacitaciones necesarias para apoyar su éxito.</a:t>
            </a:r>
            <a:endParaRPr lang="es-CL" sz="2400" dirty="0">
              <a:solidFill>
                <a:schemeClr val="tx1">
                  <a:lumMod val="50000"/>
                  <a:lumOff val="50000"/>
                </a:schemeClr>
              </a:solidFill>
            </a:endParaRPr>
          </a:p>
          <a:p>
            <a:endParaRPr lang="es-CL" sz="2400" dirty="0">
              <a:solidFill>
                <a:schemeClr val="tx1">
                  <a:lumMod val="50000"/>
                  <a:lumOff val="50000"/>
                </a:schemeClr>
              </a:solidFill>
            </a:endParaRPr>
          </a:p>
          <a:p>
            <a:endParaRPr lang="es-CL" sz="2400" dirty="0">
              <a:solidFill>
                <a:schemeClr val="tx1">
                  <a:lumMod val="50000"/>
                  <a:lumOff val="50000"/>
                </a:schemeClr>
              </a:solidFill>
            </a:endParaRPr>
          </a:p>
        </p:txBody>
      </p:sp>
      <p:sp>
        <p:nvSpPr>
          <p:cNvPr id="5" name="1 Título"/>
          <p:cNvSpPr txBox="1">
            <a:spLocks/>
          </p:cNvSpPr>
          <p:nvPr/>
        </p:nvSpPr>
        <p:spPr bwMode="auto">
          <a:xfrm>
            <a:off x="367927" y="53752"/>
            <a:ext cx="8164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600" b="1"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buFontTx/>
              <a:buNone/>
            </a:pPr>
            <a:r>
              <a:rPr lang="es-CL" dirty="0" smtClean="0">
                <a:solidFill>
                  <a:schemeClr val="tx2"/>
                </a:solidFill>
                <a:latin typeface="+mj-lt"/>
              </a:rPr>
              <a:t>PROYECTOS DE ENERGIZACIÓN</a:t>
            </a:r>
            <a:endParaRPr lang="es-CL" dirty="0">
              <a:solidFill>
                <a:schemeClr val="tx2"/>
              </a:solidFill>
              <a:latin typeface="+mj-lt"/>
            </a:endParaRPr>
          </a:p>
        </p:txBody>
      </p:sp>
    </p:spTree>
    <p:extLst>
      <p:ext uri="{BB962C8B-B14F-4D97-AF65-F5344CB8AC3E}">
        <p14:creationId xmlns:p14="http://schemas.microsoft.com/office/powerpoint/2010/main" val="439796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bwMode="auto">
          <a:xfrm>
            <a:off x="367927" y="53752"/>
            <a:ext cx="8164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600" b="1"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buFontTx/>
              <a:buNone/>
            </a:pPr>
            <a:r>
              <a:rPr lang="es-CL" dirty="0" smtClean="0">
                <a:solidFill>
                  <a:schemeClr val="tx2"/>
                </a:solidFill>
                <a:latin typeface="+mj-lt"/>
              </a:rPr>
              <a:t>PROYECTOS DE ENERGIZACIÓN</a:t>
            </a:r>
            <a:endParaRPr lang="es-CL" dirty="0">
              <a:solidFill>
                <a:schemeClr val="tx2"/>
              </a:solidFill>
              <a:latin typeface="+mj-lt"/>
            </a:endParaRPr>
          </a:p>
        </p:txBody>
      </p:sp>
      <p:sp>
        <p:nvSpPr>
          <p:cNvPr id="6" name="2 Marcador de contenido"/>
          <p:cNvSpPr txBox="1">
            <a:spLocks/>
          </p:cNvSpPr>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s-ES" sz="2400" b="1" dirty="0">
                <a:solidFill>
                  <a:schemeClr val="tx2"/>
                </a:solidFill>
              </a:rPr>
              <a:t>ETAPAS DEL PROYECTO</a:t>
            </a:r>
          </a:p>
          <a:p>
            <a:pPr lvl="1"/>
            <a:r>
              <a:rPr lang="es-ES" sz="2400" dirty="0">
                <a:solidFill>
                  <a:schemeClr val="tx1">
                    <a:lumMod val="50000"/>
                    <a:lumOff val="50000"/>
                  </a:schemeClr>
                </a:solidFill>
              </a:rPr>
              <a:t>Planificación del proyecto</a:t>
            </a:r>
          </a:p>
          <a:p>
            <a:pPr lvl="1"/>
            <a:r>
              <a:rPr lang="es-ES" sz="2400" dirty="0">
                <a:solidFill>
                  <a:schemeClr val="tx1">
                    <a:lumMod val="50000"/>
                    <a:lumOff val="50000"/>
                  </a:schemeClr>
                </a:solidFill>
              </a:rPr>
              <a:t>Implementación del(los) sistema(s) energético(s)</a:t>
            </a:r>
            <a:endParaRPr lang="es-CL" sz="2400" dirty="0">
              <a:solidFill>
                <a:schemeClr val="tx1">
                  <a:lumMod val="50000"/>
                  <a:lumOff val="50000"/>
                </a:schemeClr>
              </a:solidFill>
            </a:endParaRPr>
          </a:p>
          <a:p>
            <a:pPr lvl="1"/>
            <a:r>
              <a:rPr lang="es-ES" sz="2400" dirty="0">
                <a:solidFill>
                  <a:schemeClr val="tx1">
                    <a:lumMod val="50000"/>
                    <a:lumOff val="50000"/>
                  </a:schemeClr>
                </a:solidFill>
              </a:rPr>
              <a:t>Capacitaciones</a:t>
            </a:r>
          </a:p>
          <a:p>
            <a:pPr lvl="1"/>
            <a:r>
              <a:rPr lang="es-ES" sz="2400" dirty="0">
                <a:solidFill>
                  <a:schemeClr val="tx1">
                    <a:lumMod val="50000"/>
                    <a:lumOff val="50000"/>
                  </a:schemeClr>
                </a:solidFill>
              </a:rPr>
              <a:t>Difusión</a:t>
            </a:r>
          </a:p>
          <a:p>
            <a:pPr lvl="1"/>
            <a:endParaRPr lang="es-ES" sz="2400" dirty="0">
              <a:solidFill>
                <a:schemeClr val="tx1">
                  <a:lumMod val="50000"/>
                  <a:lumOff val="50000"/>
                </a:schemeClr>
              </a:solidFill>
            </a:endParaRPr>
          </a:p>
          <a:p>
            <a:pPr lvl="0"/>
            <a:r>
              <a:rPr lang="es-ES" sz="2400" b="1" dirty="0">
                <a:solidFill>
                  <a:schemeClr val="tx2"/>
                </a:solidFill>
              </a:rPr>
              <a:t>EQUIPO DE TRABAJO</a:t>
            </a:r>
          </a:p>
          <a:p>
            <a:pPr lvl="1"/>
            <a:r>
              <a:rPr lang="es-ES" sz="2400" dirty="0">
                <a:solidFill>
                  <a:schemeClr val="tx1">
                    <a:lumMod val="50000"/>
                    <a:lumOff val="50000"/>
                  </a:schemeClr>
                </a:solidFill>
              </a:rPr>
              <a:t>Un Coordinador de proyecto </a:t>
            </a:r>
          </a:p>
          <a:p>
            <a:pPr lvl="1"/>
            <a:r>
              <a:rPr lang="es-ES" sz="2400" dirty="0">
                <a:solidFill>
                  <a:schemeClr val="tx1">
                    <a:lumMod val="50000"/>
                    <a:lumOff val="50000"/>
                  </a:schemeClr>
                </a:solidFill>
              </a:rPr>
              <a:t>Un Ejecutor</a:t>
            </a:r>
          </a:p>
        </p:txBody>
      </p:sp>
    </p:spTree>
    <p:extLst>
      <p:ext uri="{BB962C8B-B14F-4D97-AF65-F5344CB8AC3E}">
        <p14:creationId xmlns:p14="http://schemas.microsoft.com/office/powerpoint/2010/main" val="1805918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sz="2400" b="1" dirty="0" smtClean="0">
                <a:solidFill>
                  <a:schemeClr val="tx2"/>
                </a:solidFill>
              </a:rPr>
              <a:t>ÍTEMS FINANCIABLES</a:t>
            </a:r>
          </a:p>
          <a:p>
            <a:pPr lvl="1"/>
            <a:r>
              <a:rPr lang="es-MX" sz="2400" b="1" dirty="0">
                <a:solidFill>
                  <a:schemeClr val="tx1">
                    <a:lumMod val="50000"/>
                    <a:lumOff val="50000"/>
                  </a:schemeClr>
                </a:solidFill>
              </a:rPr>
              <a:t>Gastos </a:t>
            </a:r>
            <a:r>
              <a:rPr lang="es-MX" sz="2400" b="1" dirty="0" smtClean="0">
                <a:solidFill>
                  <a:schemeClr val="tx1">
                    <a:lumMod val="50000"/>
                    <a:lumOff val="50000"/>
                  </a:schemeClr>
                </a:solidFill>
              </a:rPr>
              <a:t>operacionales</a:t>
            </a:r>
          </a:p>
          <a:p>
            <a:pPr lvl="2"/>
            <a:r>
              <a:rPr lang="es-MX" sz="2400" b="1" dirty="0" smtClean="0">
                <a:solidFill>
                  <a:schemeClr val="tx1">
                    <a:lumMod val="50000"/>
                    <a:lumOff val="50000"/>
                  </a:schemeClr>
                </a:solidFill>
              </a:rPr>
              <a:t>Traslados. </a:t>
            </a:r>
            <a:r>
              <a:rPr lang="es-MX" sz="2400" dirty="0">
                <a:solidFill>
                  <a:schemeClr val="tx1">
                    <a:lumMod val="50000"/>
                    <a:lumOff val="50000"/>
                  </a:schemeClr>
                </a:solidFill>
              </a:rPr>
              <a:t>M</a:t>
            </a:r>
            <a:r>
              <a:rPr lang="es-MX" sz="2400" dirty="0">
                <a:solidFill>
                  <a:schemeClr val="tx1">
                    <a:lumMod val="50000"/>
                    <a:lumOff val="50000"/>
                  </a:schemeClr>
                </a:solidFill>
                <a:cs typeface="ヒラギノ角ゴ Pro W3" charset="-128"/>
              </a:rPr>
              <a:t>áximo </a:t>
            </a:r>
            <a:r>
              <a:rPr lang="es-MX" sz="2400" b="1" dirty="0">
                <a:solidFill>
                  <a:schemeClr val="tx1">
                    <a:lumMod val="50000"/>
                    <a:lumOff val="50000"/>
                  </a:schemeClr>
                </a:solidFill>
                <a:cs typeface="ヒラギノ角ゴ Pro W3" charset="-128"/>
              </a:rPr>
              <a:t>5% </a:t>
            </a:r>
            <a:r>
              <a:rPr lang="es-MX" sz="2400" dirty="0">
                <a:solidFill>
                  <a:schemeClr val="tx1">
                    <a:lumMod val="50000"/>
                    <a:lumOff val="50000"/>
                  </a:schemeClr>
                </a:solidFill>
                <a:cs typeface="ヒラギノ角ゴ Pro W3" charset="-128"/>
              </a:rPr>
              <a:t>del aporte total solicitado a la Subsecretaría para el proyecto.</a:t>
            </a:r>
          </a:p>
          <a:p>
            <a:pPr lvl="2"/>
            <a:r>
              <a:rPr lang="es-MX" sz="2400" b="1" dirty="0" smtClean="0">
                <a:solidFill>
                  <a:schemeClr val="tx1">
                    <a:lumMod val="50000"/>
                    <a:lumOff val="50000"/>
                  </a:schemeClr>
                </a:solidFill>
              </a:rPr>
              <a:t>Difusión. </a:t>
            </a:r>
            <a:r>
              <a:rPr lang="es-MX" sz="2400" dirty="0">
                <a:solidFill>
                  <a:schemeClr val="tx1">
                    <a:lumMod val="50000"/>
                    <a:lumOff val="50000"/>
                  </a:schemeClr>
                </a:solidFill>
              </a:rPr>
              <a:t>Máximo </a:t>
            </a:r>
            <a:r>
              <a:rPr lang="es-MX" sz="2400" b="1" dirty="0">
                <a:solidFill>
                  <a:schemeClr val="tx1">
                    <a:lumMod val="50000"/>
                    <a:lumOff val="50000"/>
                  </a:schemeClr>
                </a:solidFill>
              </a:rPr>
              <a:t>5% </a:t>
            </a:r>
            <a:r>
              <a:rPr lang="es-MX" sz="2400" dirty="0">
                <a:solidFill>
                  <a:schemeClr val="tx1">
                    <a:lumMod val="50000"/>
                    <a:lumOff val="50000"/>
                  </a:schemeClr>
                </a:solidFill>
              </a:rPr>
              <a:t>del aporte total solicitado a la Subsecretaría para el proyecto.</a:t>
            </a:r>
            <a:endParaRPr lang="es-CL" sz="2400" dirty="0">
              <a:solidFill>
                <a:schemeClr val="tx1">
                  <a:lumMod val="50000"/>
                  <a:lumOff val="50000"/>
                </a:schemeClr>
              </a:solidFill>
            </a:endParaRPr>
          </a:p>
          <a:p>
            <a:pPr lvl="2"/>
            <a:r>
              <a:rPr lang="es-CL" sz="2400" b="1" dirty="0" smtClean="0">
                <a:solidFill>
                  <a:schemeClr val="tx1">
                    <a:lumMod val="50000"/>
                    <a:lumOff val="50000"/>
                  </a:schemeClr>
                </a:solidFill>
              </a:rPr>
              <a:t>Honorarios. </a:t>
            </a:r>
            <a:r>
              <a:rPr lang="es-MX" sz="2400" dirty="0" smtClean="0">
                <a:solidFill>
                  <a:schemeClr val="tx1">
                    <a:lumMod val="50000"/>
                    <a:lumOff val="50000"/>
                  </a:schemeClr>
                </a:solidFill>
              </a:rPr>
              <a:t>Máximo</a:t>
            </a:r>
            <a:r>
              <a:rPr lang="es-MX" sz="2400" b="1" dirty="0" smtClean="0">
                <a:solidFill>
                  <a:schemeClr val="tx1">
                    <a:lumMod val="50000"/>
                    <a:lumOff val="50000"/>
                  </a:schemeClr>
                </a:solidFill>
              </a:rPr>
              <a:t> </a:t>
            </a:r>
            <a:r>
              <a:rPr lang="es-MX" sz="2400" b="1" dirty="0">
                <a:solidFill>
                  <a:schemeClr val="tx1">
                    <a:lumMod val="50000"/>
                    <a:lumOff val="50000"/>
                  </a:schemeClr>
                </a:solidFill>
              </a:rPr>
              <a:t>10% </a:t>
            </a:r>
            <a:r>
              <a:rPr lang="es-MX" sz="2400" dirty="0">
                <a:solidFill>
                  <a:schemeClr val="tx1">
                    <a:lumMod val="50000"/>
                    <a:lumOff val="50000"/>
                  </a:schemeClr>
                </a:solidFill>
              </a:rPr>
              <a:t>del aporte total solicitado a la Subsecretaría para el proyecto</a:t>
            </a:r>
            <a:r>
              <a:rPr lang="es-MX" sz="2400" dirty="0" smtClean="0">
                <a:solidFill>
                  <a:schemeClr val="tx1">
                    <a:lumMod val="50000"/>
                    <a:lumOff val="50000"/>
                  </a:schemeClr>
                </a:solidFill>
              </a:rPr>
              <a:t>.</a:t>
            </a:r>
            <a:endParaRPr lang="es-CL" sz="2400" b="1" dirty="0">
              <a:solidFill>
                <a:schemeClr val="tx1">
                  <a:lumMod val="50000"/>
                  <a:lumOff val="50000"/>
                </a:schemeClr>
              </a:solidFill>
            </a:endParaRPr>
          </a:p>
          <a:p>
            <a:pPr lvl="0"/>
            <a:endParaRPr lang="es-ES" b="1" dirty="0"/>
          </a:p>
        </p:txBody>
      </p:sp>
      <p:graphicFrame>
        <p:nvGraphicFramePr>
          <p:cNvPr id="2" name="1 Tabla"/>
          <p:cNvGraphicFramePr>
            <a:graphicFrameLocks noGrp="1"/>
          </p:cNvGraphicFramePr>
          <p:nvPr>
            <p:extLst>
              <p:ext uri="{D42A27DB-BD31-4B8C-83A1-F6EECF244321}">
                <p14:modId xmlns:p14="http://schemas.microsoft.com/office/powerpoint/2010/main" val="2014122036"/>
              </p:ext>
            </p:extLst>
          </p:nvPr>
        </p:nvGraphicFramePr>
        <p:xfrm>
          <a:off x="152400" y="4869160"/>
          <a:ext cx="8884096" cy="1219200"/>
        </p:xfrm>
        <a:graphic>
          <a:graphicData uri="http://schemas.openxmlformats.org/drawingml/2006/table">
            <a:tbl>
              <a:tblPr firstRow="1" bandRow="1">
                <a:tableStyleId>{5C22544A-7EE6-4342-B048-85BDC9FD1C3A}</a:tableStyleId>
              </a:tblPr>
              <a:tblGrid>
                <a:gridCol w="4092242"/>
                <a:gridCol w="4791854"/>
              </a:tblGrid>
              <a:tr h="0">
                <a:tc>
                  <a:txBody>
                    <a:bodyPr/>
                    <a:lstStyle/>
                    <a:p>
                      <a:pPr algn="ctr">
                        <a:spcBef>
                          <a:spcPts val="600"/>
                        </a:spcBef>
                        <a:spcAft>
                          <a:spcPts val="0"/>
                        </a:spcAft>
                      </a:pPr>
                      <a:r>
                        <a:rPr lang="es-MX" sz="1600" b="1" dirty="0">
                          <a:effectLst/>
                          <a:latin typeface="+mj-lt"/>
                          <a:cs typeface="Calibri"/>
                        </a:rPr>
                        <a:t>Carácter del prestador</a:t>
                      </a:r>
                      <a:endParaRPr lang="es-CL" sz="1600" dirty="0">
                        <a:effectLst/>
                        <a:latin typeface="+mj-lt"/>
                      </a:endParaRPr>
                    </a:p>
                  </a:txBody>
                  <a:tcPr marL="68580" marR="68580" marT="0" marB="0"/>
                </a:tc>
                <a:tc>
                  <a:txBody>
                    <a:bodyPr/>
                    <a:lstStyle/>
                    <a:p>
                      <a:pPr algn="ctr">
                        <a:spcBef>
                          <a:spcPts val="600"/>
                        </a:spcBef>
                        <a:spcAft>
                          <a:spcPts val="0"/>
                        </a:spcAft>
                      </a:pPr>
                      <a:r>
                        <a:rPr lang="es-MX" sz="1600" b="1" dirty="0">
                          <a:effectLst/>
                          <a:latin typeface="+mj-lt"/>
                          <a:cs typeface="Calibri"/>
                        </a:rPr>
                        <a:t>Honorario máximo por hora de dedicación</a:t>
                      </a:r>
                      <a:endParaRPr lang="es-CL" sz="1600" dirty="0">
                        <a:effectLst/>
                        <a:latin typeface="+mj-lt"/>
                      </a:endParaRPr>
                    </a:p>
                  </a:txBody>
                  <a:tcPr marL="68580" marR="68580" marT="0" marB="0"/>
                </a:tc>
              </a:tr>
              <a:tr h="0">
                <a:tc>
                  <a:txBody>
                    <a:bodyPr/>
                    <a:lstStyle/>
                    <a:p>
                      <a:pPr>
                        <a:spcBef>
                          <a:spcPts val="600"/>
                        </a:spcBef>
                        <a:spcAft>
                          <a:spcPts val="0"/>
                        </a:spcAft>
                      </a:pPr>
                      <a:r>
                        <a:rPr lang="es-MX" sz="1600" b="1" dirty="0">
                          <a:solidFill>
                            <a:schemeClr val="tx1">
                              <a:lumMod val="50000"/>
                              <a:lumOff val="50000"/>
                            </a:schemeClr>
                          </a:solidFill>
                          <a:effectLst/>
                          <a:latin typeface="+mj-lt"/>
                        </a:rPr>
                        <a:t>Profesional &gt; 5 años de experiencia</a:t>
                      </a:r>
                      <a:endParaRPr lang="es-CL" sz="1600" b="1" dirty="0">
                        <a:solidFill>
                          <a:schemeClr val="tx1">
                            <a:lumMod val="50000"/>
                            <a:lumOff val="50000"/>
                          </a:schemeClr>
                        </a:solidFill>
                        <a:effectLst/>
                        <a:latin typeface="+mj-lt"/>
                      </a:endParaRPr>
                    </a:p>
                  </a:txBody>
                  <a:tcPr marL="68580" marR="68580" marT="0" marB="0"/>
                </a:tc>
                <a:tc>
                  <a:txBody>
                    <a:bodyPr/>
                    <a:lstStyle/>
                    <a:p>
                      <a:pPr algn="ctr">
                        <a:spcAft>
                          <a:spcPts val="0"/>
                        </a:spcAft>
                      </a:pPr>
                      <a:r>
                        <a:rPr lang="es-MX" sz="1600" b="1" dirty="0">
                          <a:solidFill>
                            <a:schemeClr val="tx1">
                              <a:lumMod val="50000"/>
                              <a:lumOff val="50000"/>
                            </a:schemeClr>
                          </a:solidFill>
                          <a:effectLst/>
                          <a:latin typeface="+mj-lt"/>
                          <a:cs typeface="Calibri"/>
                        </a:rPr>
                        <a:t>$15.000.-</a:t>
                      </a:r>
                      <a:endParaRPr lang="es-CL" sz="1600" b="1" dirty="0">
                        <a:solidFill>
                          <a:schemeClr val="tx1">
                            <a:lumMod val="50000"/>
                            <a:lumOff val="50000"/>
                          </a:schemeClr>
                        </a:solidFill>
                        <a:effectLst/>
                        <a:latin typeface="+mj-lt"/>
                      </a:endParaRPr>
                    </a:p>
                  </a:txBody>
                  <a:tcPr marL="68580" marR="68580" marT="0" marB="0"/>
                </a:tc>
              </a:tr>
              <a:tr h="0">
                <a:tc>
                  <a:txBody>
                    <a:bodyPr/>
                    <a:lstStyle/>
                    <a:p>
                      <a:pPr>
                        <a:spcBef>
                          <a:spcPts val="600"/>
                        </a:spcBef>
                        <a:spcAft>
                          <a:spcPts val="0"/>
                        </a:spcAft>
                      </a:pPr>
                      <a:r>
                        <a:rPr lang="es-MX" sz="1600" b="1">
                          <a:solidFill>
                            <a:schemeClr val="tx1">
                              <a:lumMod val="50000"/>
                              <a:lumOff val="50000"/>
                            </a:schemeClr>
                          </a:solidFill>
                          <a:effectLst/>
                          <a:latin typeface="+mj-lt"/>
                        </a:rPr>
                        <a:t>Profesional &lt; 5 años de experiencia</a:t>
                      </a:r>
                      <a:endParaRPr lang="es-CL" sz="1600" b="1">
                        <a:solidFill>
                          <a:schemeClr val="tx1">
                            <a:lumMod val="50000"/>
                            <a:lumOff val="50000"/>
                          </a:schemeClr>
                        </a:solidFill>
                        <a:effectLst/>
                        <a:latin typeface="+mj-lt"/>
                      </a:endParaRPr>
                    </a:p>
                  </a:txBody>
                  <a:tcPr marL="68580" marR="68580" marT="0" marB="0"/>
                </a:tc>
                <a:tc>
                  <a:txBody>
                    <a:bodyPr/>
                    <a:lstStyle/>
                    <a:p>
                      <a:pPr algn="ctr">
                        <a:spcAft>
                          <a:spcPts val="0"/>
                        </a:spcAft>
                      </a:pPr>
                      <a:r>
                        <a:rPr lang="es-MX" sz="1600" b="1" dirty="0">
                          <a:solidFill>
                            <a:schemeClr val="tx1">
                              <a:lumMod val="50000"/>
                              <a:lumOff val="50000"/>
                            </a:schemeClr>
                          </a:solidFill>
                          <a:effectLst/>
                          <a:latin typeface="+mj-lt"/>
                        </a:rPr>
                        <a:t>$ </a:t>
                      </a:r>
                      <a:r>
                        <a:rPr lang="es-MX" sz="1600" b="1" dirty="0">
                          <a:solidFill>
                            <a:schemeClr val="tx1">
                              <a:lumMod val="50000"/>
                              <a:lumOff val="50000"/>
                            </a:schemeClr>
                          </a:solidFill>
                          <a:effectLst/>
                          <a:latin typeface="+mj-lt"/>
                          <a:cs typeface="Calibri"/>
                        </a:rPr>
                        <a:t>10.000.-</a:t>
                      </a:r>
                      <a:endParaRPr lang="es-CL" sz="1600" b="1" dirty="0">
                        <a:solidFill>
                          <a:schemeClr val="tx1">
                            <a:lumMod val="50000"/>
                            <a:lumOff val="50000"/>
                          </a:schemeClr>
                        </a:solidFill>
                        <a:effectLst/>
                        <a:latin typeface="+mj-lt"/>
                      </a:endParaRPr>
                    </a:p>
                  </a:txBody>
                  <a:tcPr marL="68580" marR="68580" marT="0" marB="0"/>
                </a:tc>
              </a:tr>
              <a:tr h="0">
                <a:tc>
                  <a:txBody>
                    <a:bodyPr/>
                    <a:lstStyle/>
                    <a:p>
                      <a:pPr>
                        <a:spcBef>
                          <a:spcPts val="600"/>
                        </a:spcBef>
                        <a:spcAft>
                          <a:spcPts val="0"/>
                        </a:spcAft>
                      </a:pPr>
                      <a:r>
                        <a:rPr lang="es-MX" sz="1600" b="1">
                          <a:solidFill>
                            <a:schemeClr val="tx1">
                              <a:lumMod val="50000"/>
                              <a:lumOff val="50000"/>
                            </a:schemeClr>
                          </a:solidFill>
                          <a:effectLst/>
                          <a:latin typeface="+mj-lt"/>
                          <a:cs typeface="Calibri"/>
                        </a:rPr>
                        <a:t>Técnico</a:t>
                      </a:r>
                      <a:endParaRPr lang="es-CL" sz="1600" b="1">
                        <a:solidFill>
                          <a:schemeClr val="tx1">
                            <a:lumMod val="50000"/>
                            <a:lumOff val="50000"/>
                          </a:schemeClr>
                        </a:solidFill>
                        <a:effectLst/>
                        <a:latin typeface="+mj-lt"/>
                      </a:endParaRPr>
                    </a:p>
                  </a:txBody>
                  <a:tcPr marL="68580" marR="68580" marT="0" marB="0"/>
                </a:tc>
                <a:tc>
                  <a:txBody>
                    <a:bodyPr/>
                    <a:lstStyle/>
                    <a:p>
                      <a:pPr algn="ctr">
                        <a:spcAft>
                          <a:spcPts val="0"/>
                        </a:spcAft>
                      </a:pPr>
                      <a:r>
                        <a:rPr lang="es-MX" sz="1600" b="1" dirty="0">
                          <a:solidFill>
                            <a:schemeClr val="tx1">
                              <a:lumMod val="50000"/>
                              <a:lumOff val="50000"/>
                            </a:schemeClr>
                          </a:solidFill>
                          <a:effectLst/>
                          <a:latin typeface="+mj-lt"/>
                        </a:rPr>
                        <a:t>$ </a:t>
                      </a:r>
                      <a:r>
                        <a:rPr lang="es-MX" sz="1600" b="1" dirty="0">
                          <a:solidFill>
                            <a:schemeClr val="tx1">
                              <a:lumMod val="50000"/>
                              <a:lumOff val="50000"/>
                            </a:schemeClr>
                          </a:solidFill>
                          <a:effectLst/>
                          <a:latin typeface="+mj-lt"/>
                          <a:cs typeface="Calibri"/>
                        </a:rPr>
                        <a:t>8.000.-</a:t>
                      </a:r>
                      <a:endParaRPr lang="es-CL" sz="1600" b="1" dirty="0">
                        <a:solidFill>
                          <a:schemeClr val="tx1">
                            <a:lumMod val="50000"/>
                            <a:lumOff val="50000"/>
                          </a:schemeClr>
                        </a:solidFill>
                        <a:effectLst/>
                        <a:latin typeface="+mj-lt"/>
                      </a:endParaRPr>
                    </a:p>
                  </a:txBody>
                  <a:tcPr marL="68580" marR="68580" marT="0" marB="0"/>
                </a:tc>
              </a:tr>
              <a:tr h="0">
                <a:tc>
                  <a:txBody>
                    <a:bodyPr/>
                    <a:lstStyle/>
                    <a:p>
                      <a:pPr>
                        <a:spcBef>
                          <a:spcPts val="600"/>
                        </a:spcBef>
                        <a:spcAft>
                          <a:spcPts val="0"/>
                        </a:spcAft>
                      </a:pPr>
                      <a:r>
                        <a:rPr lang="es-MX" sz="1600" b="1">
                          <a:solidFill>
                            <a:schemeClr val="tx1">
                              <a:lumMod val="50000"/>
                              <a:lumOff val="50000"/>
                            </a:schemeClr>
                          </a:solidFill>
                          <a:effectLst/>
                          <a:latin typeface="+mj-lt"/>
                          <a:cs typeface="Calibri"/>
                        </a:rPr>
                        <a:t>Administrativo</a:t>
                      </a:r>
                      <a:endParaRPr lang="es-CL" sz="1600" b="1">
                        <a:solidFill>
                          <a:schemeClr val="tx1">
                            <a:lumMod val="50000"/>
                            <a:lumOff val="50000"/>
                          </a:schemeClr>
                        </a:solidFill>
                        <a:effectLst/>
                        <a:latin typeface="+mj-lt"/>
                      </a:endParaRPr>
                    </a:p>
                  </a:txBody>
                  <a:tcPr marL="68580" marR="68580" marT="0" marB="0"/>
                </a:tc>
                <a:tc>
                  <a:txBody>
                    <a:bodyPr/>
                    <a:lstStyle/>
                    <a:p>
                      <a:pPr algn="ctr">
                        <a:spcAft>
                          <a:spcPts val="0"/>
                        </a:spcAft>
                      </a:pPr>
                      <a:r>
                        <a:rPr lang="es-MX" sz="1600" b="1" dirty="0">
                          <a:solidFill>
                            <a:schemeClr val="tx1">
                              <a:lumMod val="50000"/>
                              <a:lumOff val="50000"/>
                            </a:schemeClr>
                          </a:solidFill>
                          <a:effectLst/>
                          <a:latin typeface="+mj-lt"/>
                        </a:rPr>
                        <a:t>$ </a:t>
                      </a:r>
                      <a:r>
                        <a:rPr lang="es-MX" sz="1600" b="1" dirty="0">
                          <a:solidFill>
                            <a:schemeClr val="tx1">
                              <a:lumMod val="50000"/>
                              <a:lumOff val="50000"/>
                            </a:schemeClr>
                          </a:solidFill>
                          <a:effectLst/>
                          <a:latin typeface="+mj-lt"/>
                          <a:cs typeface="Calibri"/>
                        </a:rPr>
                        <a:t>4.000.-</a:t>
                      </a:r>
                      <a:endParaRPr lang="es-CL" sz="1600" b="1" dirty="0">
                        <a:solidFill>
                          <a:schemeClr val="tx1">
                            <a:lumMod val="50000"/>
                            <a:lumOff val="50000"/>
                          </a:schemeClr>
                        </a:solidFill>
                        <a:effectLst/>
                        <a:latin typeface="+mj-lt"/>
                      </a:endParaRPr>
                    </a:p>
                  </a:txBody>
                  <a:tcPr marL="68580" marR="68580" marT="0" marB="0"/>
                </a:tc>
              </a:tr>
            </a:tbl>
          </a:graphicData>
        </a:graphic>
      </p:graphicFrame>
      <p:sp>
        <p:nvSpPr>
          <p:cNvPr id="6" name="1 Título"/>
          <p:cNvSpPr txBox="1">
            <a:spLocks/>
          </p:cNvSpPr>
          <p:nvPr/>
        </p:nvSpPr>
        <p:spPr bwMode="auto">
          <a:xfrm>
            <a:off x="367927" y="53752"/>
            <a:ext cx="8164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600" b="1"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buFontTx/>
              <a:buNone/>
            </a:pPr>
            <a:r>
              <a:rPr lang="es-CL" dirty="0" smtClean="0">
                <a:solidFill>
                  <a:schemeClr val="tx2"/>
                </a:solidFill>
                <a:latin typeface="+mj-lt"/>
              </a:rPr>
              <a:t>PROYECTOS DE ENERGIZACIÓN</a:t>
            </a:r>
            <a:endParaRPr lang="es-CL" dirty="0">
              <a:solidFill>
                <a:schemeClr val="tx2"/>
              </a:solidFill>
              <a:latin typeface="+mj-lt"/>
            </a:endParaRPr>
          </a:p>
        </p:txBody>
      </p:sp>
    </p:spTree>
    <p:extLst>
      <p:ext uri="{BB962C8B-B14F-4D97-AF65-F5344CB8AC3E}">
        <p14:creationId xmlns:p14="http://schemas.microsoft.com/office/powerpoint/2010/main" val="3824180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2400" y="1477963"/>
            <a:ext cx="8380040" cy="4525962"/>
          </a:xfrm>
        </p:spPr>
        <p:txBody>
          <a:bodyPr/>
          <a:lstStyle/>
          <a:p>
            <a:pPr lvl="0"/>
            <a:r>
              <a:rPr lang="es-ES" sz="2400" b="1" dirty="0" smtClean="0">
                <a:solidFill>
                  <a:schemeClr val="tx2"/>
                </a:solidFill>
              </a:rPr>
              <a:t>ÍTEMS FINANCIABLES</a:t>
            </a:r>
          </a:p>
          <a:p>
            <a:pPr lvl="1"/>
            <a:r>
              <a:rPr lang="es-MX" sz="2400" b="1" dirty="0">
                <a:solidFill>
                  <a:schemeClr val="tx1">
                    <a:lumMod val="50000"/>
                    <a:lumOff val="50000"/>
                  </a:schemeClr>
                </a:solidFill>
              </a:rPr>
              <a:t>Gastos de habilitación e </a:t>
            </a:r>
            <a:r>
              <a:rPr lang="es-MX" sz="2400" b="1" dirty="0" smtClean="0">
                <a:solidFill>
                  <a:schemeClr val="tx1">
                    <a:lumMod val="50000"/>
                    <a:lumOff val="50000"/>
                  </a:schemeClr>
                </a:solidFill>
              </a:rPr>
              <a:t>implementación. </a:t>
            </a:r>
            <a:r>
              <a:rPr lang="es-MX" sz="2400" dirty="0">
                <a:solidFill>
                  <a:schemeClr val="tx1">
                    <a:lumMod val="50000"/>
                    <a:lumOff val="50000"/>
                  </a:schemeClr>
                </a:solidFill>
              </a:rPr>
              <a:t>M</a:t>
            </a:r>
            <a:r>
              <a:rPr lang="es-MX" sz="2400" dirty="0">
                <a:solidFill>
                  <a:schemeClr val="tx1">
                    <a:lumMod val="50000"/>
                    <a:lumOff val="50000"/>
                  </a:schemeClr>
                </a:solidFill>
                <a:cs typeface="ヒラギノ角ゴ Pro W3" charset="-128"/>
              </a:rPr>
              <a:t>áximo </a:t>
            </a:r>
            <a:r>
              <a:rPr lang="es-MX" sz="2400" b="1" dirty="0" smtClean="0">
                <a:solidFill>
                  <a:schemeClr val="tx1">
                    <a:lumMod val="50000"/>
                    <a:lumOff val="50000"/>
                  </a:schemeClr>
                </a:solidFill>
                <a:cs typeface="ヒラギノ角ゴ Pro W3" charset="-128"/>
              </a:rPr>
              <a:t>20% </a:t>
            </a:r>
            <a:r>
              <a:rPr lang="es-MX" sz="2400" dirty="0">
                <a:solidFill>
                  <a:schemeClr val="tx1">
                    <a:lumMod val="50000"/>
                    <a:lumOff val="50000"/>
                  </a:schemeClr>
                </a:solidFill>
                <a:cs typeface="ヒラギノ角ゴ Pro W3" charset="-128"/>
              </a:rPr>
              <a:t>del aporte total solicitado a la Subsecretaría para el proyecto.</a:t>
            </a:r>
            <a:endParaRPr lang="es-CL" sz="2400" dirty="0">
              <a:solidFill>
                <a:schemeClr val="tx1">
                  <a:lumMod val="50000"/>
                  <a:lumOff val="50000"/>
                </a:schemeClr>
              </a:solidFill>
            </a:endParaRPr>
          </a:p>
          <a:p>
            <a:pPr lvl="1"/>
            <a:r>
              <a:rPr lang="es-MX" sz="2400" b="1" dirty="0" smtClean="0">
                <a:solidFill>
                  <a:schemeClr val="tx1">
                    <a:lumMod val="50000"/>
                    <a:lumOff val="50000"/>
                  </a:schemeClr>
                </a:solidFill>
              </a:rPr>
              <a:t>Sistema Energético</a:t>
            </a:r>
            <a:endParaRPr lang="es-CL" sz="2400" dirty="0">
              <a:solidFill>
                <a:schemeClr val="tx1">
                  <a:lumMod val="50000"/>
                  <a:lumOff val="50000"/>
                </a:schemeClr>
              </a:solidFill>
            </a:endParaRPr>
          </a:p>
          <a:p>
            <a:pPr lvl="1"/>
            <a:r>
              <a:rPr lang="es-MX" sz="2400" b="1" dirty="0">
                <a:solidFill>
                  <a:schemeClr val="tx1">
                    <a:lumMod val="50000"/>
                    <a:lumOff val="50000"/>
                  </a:schemeClr>
                </a:solidFill>
              </a:rPr>
              <a:t>Instalación de </a:t>
            </a:r>
            <a:r>
              <a:rPr lang="es-MX" sz="2400" b="1" dirty="0" smtClean="0">
                <a:solidFill>
                  <a:schemeClr val="tx1">
                    <a:lumMod val="50000"/>
                    <a:lumOff val="50000"/>
                  </a:schemeClr>
                </a:solidFill>
              </a:rPr>
              <a:t>Faena. </a:t>
            </a:r>
            <a:r>
              <a:rPr lang="es-MX" sz="2400" dirty="0" smtClean="0">
                <a:solidFill>
                  <a:schemeClr val="tx1">
                    <a:lumMod val="50000"/>
                    <a:lumOff val="50000"/>
                  </a:schemeClr>
                </a:solidFill>
              </a:rPr>
              <a:t>M</a:t>
            </a:r>
            <a:r>
              <a:rPr lang="es-MX" sz="2400" dirty="0" smtClean="0">
                <a:solidFill>
                  <a:schemeClr val="tx1">
                    <a:lumMod val="50000"/>
                    <a:lumOff val="50000"/>
                  </a:schemeClr>
                </a:solidFill>
                <a:cs typeface="ヒラギノ角ゴ Pro W3" charset="-128"/>
              </a:rPr>
              <a:t>áximo </a:t>
            </a:r>
            <a:r>
              <a:rPr lang="es-MX" sz="2400" b="1" dirty="0" smtClean="0">
                <a:solidFill>
                  <a:schemeClr val="tx1">
                    <a:lumMod val="50000"/>
                    <a:lumOff val="50000"/>
                  </a:schemeClr>
                </a:solidFill>
                <a:cs typeface="ヒラギノ角ゴ Pro W3" charset="-128"/>
              </a:rPr>
              <a:t>10% </a:t>
            </a:r>
            <a:r>
              <a:rPr lang="es-MX" sz="2400" dirty="0">
                <a:solidFill>
                  <a:schemeClr val="tx1">
                    <a:lumMod val="50000"/>
                    <a:lumOff val="50000"/>
                  </a:schemeClr>
                </a:solidFill>
                <a:cs typeface="ヒラギノ角ゴ Pro W3" charset="-128"/>
              </a:rPr>
              <a:t>del aporte total solicitado a la Subsecretaría para el proyecto.</a:t>
            </a:r>
            <a:endParaRPr lang="es-CL" sz="2400" dirty="0">
              <a:solidFill>
                <a:schemeClr val="tx1">
                  <a:lumMod val="50000"/>
                  <a:lumOff val="50000"/>
                </a:schemeClr>
              </a:solidFill>
            </a:endParaRPr>
          </a:p>
          <a:p>
            <a:pPr lvl="1"/>
            <a:r>
              <a:rPr lang="es-MX" sz="2400" b="1" dirty="0" smtClean="0">
                <a:solidFill>
                  <a:schemeClr val="tx1">
                    <a:lumMod val="50000"/>
                    <a:lumOff val="50000"/>
                  </a:schemeClr>
                </a:solidFill>
              </a:rPr>
              <a:t>Otros </a:t>
            </a:r>
            <a:r>
              <a:rPr lang="es-MX" sz="2400" b="1" dirty="0">
                <a:solidFill>
                  <a:schemeClr val="tx1">
                    <a:lumMod val="50000"/>
                    <a:lumOff val="50000"/>
                  </a:schemeClr>
                </a:solidFill>
              </a:rPr>
              <a:t>gastos </a:t>
            </a:r>
            <a:r>
              <a:rPr lang="es-MX" sz="2400" b="1" dirty="0" smtClean="0">
                <a:solidFill>
                  <a:schemeClr val="tx1">
                    <a:lumMod val="50000"/>
                    <a:lumOff val="50000"/>
                  </a:schemeClr>
                </a:solidFill>
              </a:rPr>
              <a:t>generales</a:t>
            </a:r>
            <a:r>
              <a:rPr lang="es-MX" sz="2400" b="1" dirty="0">
                <a:solidFill>
                  <a:schemeClr val="tx1">
                    <a:lumMod val="50000"/>
                    <a:lumOff val="50000"/>
                  </a:schemeClr>
                </a:solidFill>
              </a:rPr>
              <a:t>. </a:t>
            </a:r>
            <a:r>
              <a:rPr lang="es-MX" sz="2400" dirty="0">
                <a:solidFill>
                  <a:schemeClr val="tx1">
                    <a:lumMod val="50000"/>
                    <a:lumOff val="50000"/>
                  </a:schemeClr>
                </a:solidFill>
              </a:rPr>
              <a:t>M</a:t>
            </a:r>
            <a:r>
              <a:rPr lang="es-MX" sz="2400" dirty="0">
                <a:solidFill>
                  <a:schemeClr val="tx1">
                    <a:lumMod val="50000"/>
                    <a:lumOff val="50000"/>
                  </a:schemeClr>
                </a:solidFill>
                <a:cs typeface="ヒラギノ角ゴ Pro W3" charset="-128"/>
              </a:rPr>
              <a:t>áximo </a:t>
            </a:r>
            <a:r>
              <a:rPr lang="es-MX" sz="2400" b="1" dirty="0">
                <a:solidFill>
                  <a:schemeClr val="tx1">
                    <a:lumMod val="50000"/>
                    <a:lumOff val="50000"/>
                  </a:schemeClr>
                </a:solidFill>
                <a:cs typeface="ヒラギノ角ゴ Pro W3" charset="-128"/>
              </a:rPr>
              <a:t>5% </a:t>
            </a:r>
            <a:r>
              <a:rPr lang="es-MX" sz="2400" dirty="0">
                <a:solidFill>
                  <a:schemeClr val="tx1">
                    <a:lumMod val="50000"/>
                    <a:lumOff val="50000"/>
                  </a:schemeClr>
                </a:solidFill>
                <a:cs typeface="ヒラギノ角ゴ Pro W3" charset="-128"/>
              </a:rPr>
              <a:t>del aporte total solicitado a la Subsecretaría para el proyecto</a:t>
            </a:r>
            <a:r>
              <a:rPr lang="es-MX" sz="2400" dirty="0" smtClean="0">
                <a:solidFill>
                  <a:schemeClr val="tx1">
                    <a:lumMod val="50000"/>
                    <a:lumOff val="50000"/>
                  </a:schemeClr>
                </a:solidFill>
                <a:cs typeface="ヒラギノ角ゴ Pro W3" charset="-128"/>
              </a:rPr>
              <a:t>.</a:t>
            </a:r>
            <a:endParaRPr lang="es-CL" sz="2400" dirty="0">
              <a:solidFill>
                <a:schemeClr val="tx1">
                  <a:lumMod val="50000"/>
                  <a:lumOff val="50000"/>
                </a:schemeClr>
              </a:solidFill>
            </a:endParaRPr>
          </a:p>
          <a:p>
            <a:pPr lvl="1"/>
            <a:endParaRPr lang="es-CL" dirty="0"/>
          </a:p>
          <a:p>
            <a:pPr lvl="0"/>
            <a:endParaRPr lang="es-ES" b="1" dirty="0"/>
          </a:p>
        </p:txBody>
      </p:sp>
      <p:sp>
        <p:nvSpPr>
          <p:cNvPr id="5" name="1 Título"/>
          <p:cNvSpPr txBox="1">
            <a:spLocks/>
          </p:cNvSpPr>
          <p:nvPr/>
        </p:nvSpPr>
        <p:spPr bwMode="auto">
          <a:xfrm>
            <a:off x="367927" y="53752"/>
            <a:ext cx="8164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600" b="1"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buFontTx/>
              <a:buNone/>
            </a:pPr>
            <a:r>
              <a:rPr lang="es-CL" dirty="0" smtClean="0">
                <a:solidFill>
                  <a:schemeClr val="tx2"/>
                </a:solidFill>
                <a:latin typeface="+mj-lt"/>
              </a:rPr>
              <a:t>PROYECTOS DE ENERGIZACIÓN</a:t>
            </a:r>
            <a:endParaRPr lang="es-CL" dirty="0">
              <a:solidFill>
                <a:schemeClr val="tx2"/>
              </a:solidFill>
              <a:latin typeface="+mj-lt"/>
            </a:endParaRPr>
          </a:p>
        </p:txBody>
      </p:sp>
    </p:spTree>
    <p:extLst>
      <p:ext uri="{BB962C8B-B14F-4D97-AF65-F5344CB8AC3E}">
        <p14:creationId xmlns:p14="http://schemas.microsoft.com/office/powerpoint/2010/main" val="635953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579467992"/>
              </p:ext>
            </p:extLst>
          </p:nvPr>
        </p:nvGraphicFramePr>
        <p:xfrm>
          <a:off x="179014" y="2114912"/>
          <a:ext cx="8785474" cy="2682240"/>
        </p:xfrm>
        <a:graphic>
          <a:graphicData uri="http://schemas.openxmlformats.org/drawingml/2006/table">
            <a:tbl>
              <a:tblPr firstRow="1" bandRow="1">
                <a:tableStyleId>{5C22544A-7EE6-4342-B048-85BDC9FD1C3A}</a:tableStyleId>
              </a:tblPr>
              <a:tblGrid>
                <a:gridCol w="1656682"/>
                <a:gridCol w="5688632"/>
                <a:gridCol w="1440160"/>
              </a:tblGrid>
              <a:tr h="0">
                <a:tc>
                  <a:txBody>
                    <a:bodyPr/>
                    <a:lstStyle/>
                    <a:p>
                      <a:pPr algn="ctr">
                        <a:spcBef>
                          <a:spcPts val="600"/>
                        </a:spcBef>
                        <a:spcAft>
                          <a:spcPts val="0"/>
                        </a:spcAft>
                      </a:pPr>
                      <a:r>
                        <a:rPr lang="es-CL" sz="1600" dirty="0" smtClean="0"/>
                        <a:t>CRITERIO</a:t>
                      </a:r>
                      <a:endParaRPr lang="es-CL" sz="1600" dirty="0">
                        <a:latin typeface="Calibri"/>
                        <a:ea typeface="Times New Roman"/>
                        <a:cs typeface="Times New Roman"/>
                      </a:endParaRPr>
                    </a:p>
                  </a:txBody>
                  <a:tcPr marL="68580" marR="68580" marT="0" marB="0" anchor="ctr"/>
                </a:tc>
                <a:tc>
                  <a:txBody>
                    <a:bodyPr/>
                    <a:lstStyle/>
                    <a:p>
                      <a:pPr algn="ctr">
                        <a:spcBef>
                          <a:spcPts val="600"/>
                        </a:spcBef>
                        <a:spcAft>
                          <a:spcPts val="0"/>
                        </a:spcAft>
                      </a:pPr>
                      <a:r>
                        <a:rPr lang="es-CL" sz="1600" dirty="0" smtClean="0"/>
                        <a:t>DESCRIPCIÓN DEL CRITERIO</a:t>
                      </a:r>
                      <a:endParaRPr lang="es-CL" sz="1600" dirty="0">
                        <a:latin typeface="Calibri"/>
                        <a:ea typeface="Times New Roman"/>
                        <a:cs typeface="Times New Roman"/>
                      </a:endParaRPr>
                    </a:p>
                  </a:txBody>
                  <a:tcPr marL="68580" marR="68580" marT="0" marB="0" anchor="ctr"/>
                </a:tc>
                <a:tc>
                  <a:txBody>
                    <a:bodyPr/>
                    <a:lstStyle/>
                    <a:p>
                      <a:pPr algn="ctr">
                        <a:spcBef>
                          <a:spcPts val="600"/>
                        </a:spcBef>
                        <a:spcAft>
                          <a:spcPts val="0"/>
                        </a:spcAft>
                      </a:pPr>
                      <a:r>
                        <a:rPr lang="es-CL" sz="1600" dirty="0" smtClean="0"/>
                        <a:t>PONDERACIÓN</a:t>
                      </a:r>
                      <a:endParaRPr lang="es-CL" sz="1600" dirty="0">
                        <a:latin typeface="Calibri"/>
                        <a:ea typeface="Times New Roman"/>
                        <a:cs typeface="Times New Roman"/>
                      </a:endParaRPr>
                    </a:p>
                  </a:txBody>
                  <a:tcPr marL="68580" marR="68580" marT="0" marB="0" anchor="ctr"/>
                </a:tc>
              </a:tr>
              <a:tr h="116200">
                <a:tc>
                  <a:txBody>
                    <a:bodyPr/>
                    <a:lstStyle/>
                    <a:p>
                      <a:pPr algn="l">
                        <a:spcBef>
                          <a:spcPts val="600"/>
                        </a:spcBef>
                        <a:spcAft>
                          <a:spcPts val="0"/>
                        </a:spcAft>
                      </a:pPr>
                      <a:r>
                        <a:rPr lang="es-CL" sz="1600" dirty="0">
                          <a:solidFill>
                            <a:schemeClr val="tx1">
                              <a:lumMod val="50000"/>
                              <a:lumOff val="50000"/>
                            </a:schemeClr>
                          </a:solidFill>
                        </a:rPr>
                        <a:t>Coherencia de la propuesta.</a:t>
                      </a:r>
                      <a:endParaRPr lang="es-CL" sz="1600" dirty="0">
                        <a:solidFill>
                          <a:schemeClr val="tx1">
                            <a:lumMod val="50000"/>
                            <a:lumOff val="50000"/>
                          </a:schemeClr>
                        </a:solidFill>
                        <a:latin typeface="Calibri"/>
                        <a:ea typeface="Times New Roman"/>
                        <a:cs typeface="Times New Roman"/>
                      </a:endParaRPr>
                    </a:p>
                  </a:txBody>
                  <a:tcPr marL="68580" marR="68580" marT="0" marB="0" anchor="ctr"/>
                </a:tc>
                <a:tc>
                  <a:txBody>
                    <a:bodyPr/>
                    <a:lstStyle/>
                    <a:p>
                      <a:pPr algn="l">
                        <a:spcBef>
                          <a:spcPts val="600"/>
                        </a:spcBef>
                        <a:spcAft>
                          <a:spcPts val="0"/>
                        </a:spcAft>
                      </a:pPr>
                      <a:r>
                        <a:rPr lang="es-CL" sz="1600" dirty="0">
                          <a:solidFill>
                            <a:schemeClr val="tx1">
                              <a:lumMod val="50000"/>
                              <a:lumOff val="50000"/>
                            </a:schemeClr>
                          </a:solidFill>
                        </a:rPr>
                        <a:t>Evalúa los criterios de pertinencia, coherencia interna y presentación formal de la propuesta.</a:t>
                      </a:r>
                      <a:endParaRPr lang="es-CL" sz="1600" dirty="0">
                        <a:solidFill>
                          <a:schemeClr val="tx1">
                            <a:lumMod val="50000"/>
                            <a:lumOff val="50000"/>
                          </a:schemeClr>
                        </a:solidFill>
                        <a:latin typeface="Calibri"/>
                        <a:ea typeface="Times New Roman"/>
                        <a:cs typeface="Times New Roman"/>
                      </a:endParaRPr>
                    </a:p>
                  </a:txBody>
                  <a:tcPr marL="68580" marR="68580" marT="0" marB="0" anchor="ctr"/>
                </a:tc>
                <a:tc>
                  <a:txBody>
                    <a:bodyPr/>
                    <a:lstStyle/>
                    <a:p>
                      <a:pPr algn="ctr">
                        <a:spcBef>
                          <a:spcPts val="600"/>
                        </a:spcBef>
                        <a:spcAft>
                          <a:spcPts val="0"/>
                        </a:spcAft>
                      </a:pPr>
                      <a:r>
                        <a:rPr lang="es-CL" sz="1600" dirty="0">
                          <a:solidFill>
                            <a:schemeClr val="tx1">
                              <a:lumMod val="50000"/>
                              <a:lumOff val="50000"/>
                            </a:schemeClr>
                          </a:solidFill>
                        </a:rPr>
                        <a:t>20%</a:t>
                      </a:r>
                      <a:endParaRPr lang="es-CL" sz="1600" dirty="0">
                        <a:solidFill>
                          <a:schemeClr val="tx1">
                            <a:lumMod val="50000"/>
                            <a:lumOff val="50000"/>
                          </a:schemeClr>
                        </a:solidFill>
                        <a:latin typeface="Calibri"/>
                        <a:ea typeface="Times New Roman"/>
                        <a:cs typeface="Times New Roman"/>
                      </a:endParaRPr>
                    </a:p>
                  </a:txBody>
                  <a:tcPr marL="68580" marR="68580" marT="0" marB="0" anchor="ctr"/>
                </a:tc>
              </a:tr>
              <a:tr h="60568">
                <a:tc>
                  <a:txBody>
                    <a:bodyPr/>
                    <a:lstStyle/>
                    <a:p>
                      <a:pPr algn="l">
                        <a:spcBef>
                          <a:spcPts val="600"/>
                        </a:spcBef>
                        <a:spcAft>
                          <a:spcPts val="0"/>
                        </a:spcAft>
                      </a:pPr>
                      <a:r>
                        <a:rPr lang="es-CL" sz="1600" dirty="0">
                          <a:solidFill>
                            <a:schemeClr val="tx1">
                              <a:lumMod val="50000"/>
                              <a:lumOff val="50000"/>
                            </a:schemeClr>
                          </a:solidFill>
                        </a:rPr>
                        <a:t>Propuesta técnico  económica.</a:t>
                      </a:r>
                      <a:endParaRPr lang="es-CL" sz="1600" dirty="0">
                        <a:solidFill>
                          <a:schemeClr val="tx1">
                            <a:lumMod val="50000"/>
                            <a:lumOff val="50000"/>
                          </a:schemeClr>
                        </a:solidFill>
                        <a:latin typeface="Calibri"/>
                        <a:ea typeface="Times New Roman"/>
                        <a:cs typeface="Times New Roman"/>
                      </a:endParaRPr>
                    </a:p>
                  </a:txBody>
                  <a:tcPr marL="68580" marR="68580" marT="0" marB="0" anchor="ctr"/>
                </a:tc>
                <a:tc>
                  <a:txBody>
                    <a:bodyPr/>
                    <a:lstStyle/>
                    <a:p>
                      <a:pPr algn="l">
                        <a:spcBef>
                          <a:spcPts val="600"/>
                        </a:spcBef>
                        <a:spcAft>
                          <a:spcPts val="0"/>
                        </a:spcAft>
                      </a:pPr>
                      <a:r>
                        <a:rPr lang="es-CL" sz="1600" dirty="0">
                          <a:solidFill>
                            <a:schemeClr val="tx1">
                              <a:lumMod val="50000"/>
                              <a:lumOff val="50000"/>
                            </a:schemeClr>
                          </a:solidFill>
                        </a:rPr>
                        <a:t>Evalúa el dimensionado de la solución energética y cobertura energética de la solución propuesta en relación al suministro actual.</a:t>
                      </a:r>
                      <a:endParaRPr lang="es-CL" sz="1600" dirty="0">
                        <a:solidFill>
                          <a:schemeClr val="tx1">
                            <a:lumMod val="50000"/>
                            <a:lumOff val="50000"/>
                          </a:schemeClr>
                        </a:solidFill>
                        <a:latin typeface="Calibri"/>
                        <a:ea typeface="Times New Roman"/>
                        <a:cs typeface="Times New Roman"/>
                      </a:endParaRPr>
                    </a:p>
                  </a:txBody>
                  <a:tcPr marL="68580" marR="68580" marT="0" marB="0" anchor="ctr"/>
                </a:tc>
                <a:tc>
                  <a:txBody>
                    <a:bodyPr/>
                    <a:lstStyle/>
                    <a:p>
                      <a:pPr algn="ctr">
                        <a:spcBef>
                          <a:spcPts val="600"/>
                        </a:spcBef>
                        <a:spcAft>
                          <a:spcPts val="0"/>
                        </a:spcAft>
                      </a:pPr>
                      <a:r>
                        <a:rPr lang="es-CL" sz="1600" dirty="0">
                          <a:solidFill>
                            <a:schemeClr val="tx1">
                              <a:lumMod val="50000"/>
                              <a:lumOff val="50000"/>
                            </a:schemeClr>
                          </a:solidFill>
                        </a:rPr>
                        <a:t>45%</a:t>
                      </a:r>
                      <a:endParaRPr lang="es-CL" sz="1600" dirty="0">
                        <a:solidFill>
                          <a:schemeClr val="tx1">
                            <a:lumMod val="50000"/>
                            <a:lumOff val="50000"/>
                          </a:schemeClr>
                        </a:solidFill>
                        <a:latin typeface="Calibri"/>
                        <a:ea typeface="Times New Roman"/>
                        <a:cs typeface="Times New Roman"/>
                      </a:endParaRPr>
                    </a:p>
                  </a:txBody>
                  <a:tcPr marL="68580" marR="68580" marT="0" marB="0" anchor="ctr"/>
                </a:tc>
              </a:tr>
              <a:tr h="49128">
                <a:tc>
                  <a:txBody>
                    <a:bodyPr/>
                    <a:lstStyle/>
                    <a:p>
                      <a:pPr algn="l">
                        <a:spcBef>
                          <a:spcPts val="600"/>
                        </a:spcBef>
                        <a:spcAft>
                          <a:spcPts val="0"/>
                        </a:spcAft>
                      </a:pPr>
                      <a:r>
                        <a:rPr lang="es-CL" sz="1600">
                          <a:solidFill>
                            <a:schemeClr val="tx1">
                              <a:lumMod val="50000"/>
                              <a:lumOff val="50000"/>
                            </a:schemeClr>
                          </a:solidFill>
                        </a:rPr>
                        <a:t>Beneficiarios.</a:t>
                      </a:r>
                      <a:endParaRPr lang="es-CL" sz="1600">
                        <a:solidFill>
                          <a:schemeClr val="tx1">
                            <a:lumMod val="50000"/>
                            <a:lumOff val="50000"/>
                          </a:schemeClr>
                        </a:solidFill>
                        <a:latin typeface="Calibri"/>
                        <a:ea typeface="Times New Roman"/>
                        <a:cs typeface="Times New Roman"/>
                      </a:endParaRPr>
                    </a:p>
                  </a:txBody>
                  <a:tcPr marL="68580" marR="68580" marT="0" marB="0" anchor="ctr"/>
                </a:tc>
                <a:tc>
                  <a:txBody>
                    <a:bodyPr/>
                    <a:lstStyle/>
                    <a:p>
                      <a:pPr algn="l">
                        <a:spcBef>
                          <a:spcPts val="600"/>
                        </a:spcBef>
                        <a:spcAft>
                          <a:spcPts val="0"/>
                        </a:spcAft>
                      </a:pPr>
                      <a:r>
                        <a:rPr lang="es-CL" sz="1600">
                          <a:solidFill>
                            <a:schemeClr val="tx1">
                              <a:lumMod val="50000"/>
                              <a:lumOff val="50000"/>
                            </a:schemeClr>
                          </a:solidFill>
                        </a:rPr>
                        <a:t>Evalúa el impacto de la solución propuesta en relación a la cantidad y perfil de los beneficiarios.</a:t>
                      </a:r>
                      <a:endParaRPr lang="es-CL" sz="1600">
                        <a:solidFill>
                          <a:schemeClr val="tx1">
                            <a:lumMod val="50000"/>
                            <a:lumOff val="50000"/>
                          </a:schemeClr>
                        </a:solidFill>
                        <a:latin typeface="Calibri"/>
                        <a:ea typeface="Times New Roman"/>
                        <a:cs typeface="Times New Roman"/>
                      </a:endParaRPr>
                    </a:p>
                  </a:txBody>
                  <a:tcPr marL="68580" marR="68580" marT="0" marB="0" anchor="ctr"/>
                </a:tc>
                <a:tc>
                  <a:txBody>
                    <a:bodyPr/>
                    <a:lstStyle/>
                    <a:p>
                      <a:pPr algn="ctr">
                        <a:spcBef>
                          <a:spcPts val="600"/>
                        </a:spcBef>
                        <a:spcAft>
                          <a:spcPts val="0"/>
                        </a:spcAft>
                      </a:pPr>
                      <a:r>
                        <a:rPr lang="es-CL" sz="1600" dirty="0">
                          <a:solidFill>
                            <a:schemeClr val="tx1">
                              <a:lumMod val="50000"/>
                              <a:lumOff val="50000"/>
                            </a:schemeClr>
                          </a:solidFill>
                        </a:rPr>
                        <a:t>12%</a:t>
                      </a:r>
                      <a:endParaRPr lang="es-CL" sz="1600" dirty="0">
                        <a:solidFill>
                          <a:schemeClr val="tx1">
                            <a:lumMod val="50000"/>
                            <a:lumOff val="50000"/>
                          </a:schemeClr>
                        </a:solidFill>
                        <a:latin typeface="Calibri"/>
                        <a:ea typeface="Times New Roman"/>
                        <a:cs typeface="Times New Roman"/>
                      </a:endParaRPr>
                    </a:p>
                  </a:txBody>
                  <a:tcPr marL="68580" marR="68580" marT="0" marB="0" anchor="ctr"/>
                </a:tc>
              </a:tr>
              <a:tr h="37688">
                <a:tc>
                  <a:txBody>
                    <a:bodyPr/>
                    <a:lstStyle/>
                    <a:p>
                      <a:pPr algn="l">
                        <a:spcBef>
                          <a:spcPts val="600"/>
                        </a:spcBef>
                        <a:spcAft>
                          <a:spcPts val="0"/>
                        </a:spcAft>
                      </a:pPr>
                      <a:r>
                        <a:rPr lang="es-CL" sz="1600">
                          <a:solidFill>
                            <a:schemeClr val="tx1">
                              <a:lumMod val="50000"/>
                              <a:lumOff val="50000"/>
                            </a:schemeClr>
                          </a:solidFill>
                        </a:rPr>
                        <a:t>Modelo de gestión.</a:t>
                      </a:r>
                      <a:endParaRPr lang="es-CL" sz="1600">
                        <a:solidFill>
                          <a:schemeClr val="tx1">
                            <a:lumMod val="50000"/>
                            <a:lumOff val="50000"/>
                          </a:schemeClr>
                        </a:solidFill>
                        <a:latin typeface="Calibri"/>
                        <a:ea typeface="Times New Roman"/>
                        <a:cs typeface="Times New Roman"/>
                      </a:endParaRPr>
                    </a:p>
                  </a:txBody>
                  <a:tcPr marL="68580" marR="68580" marT="0" marB="0" anchor="ctr"/>
                </a:tc>
                <a:tc>
                  <a:txBody>
                    <a:bodyPr/>
                    <a:lstStyle/>
                    <a:p>
                      <a:pPr algn="l">
                        <a:spcBef>
                          <a:spcPts val="600"/>
                        </a:spcBef>
                        <a:spcAft>
                          <a:spcPts val="0"/>
                        </a:spcAft>
                      </a:pPr>
                      <a:r>
                        <a:rPr lang="es-CL" sz="1600" dirty="0">
                          <a:solidFill>
                            <a:schemeClr val="tx1">
                              <a:lumMod val="50000"/>
                              <a:lumOff val="50000"/>
                            </a:schemeClr>
                          </a:solidFill>
                        </a:rPr>
                        <a:t>Evalúa la estructura organizacional del modelo de gestión, plan de mantención del sistema junto con sus costos y las capacitaciones.</a:t>
                      </a:r>
                      <a:endParaRPr lang="es-CL" sz="1600" dirty="0">
                        <a:solidFill>
                          <a:schemeClr val="tx1">
                            <a:lumMod val="50000"/>
                            <a:lumOff val="50000"/>
                          </a:schemeClr>
                        </a:solidFill>
                        <a:latin typeface="Calibri"/>
                        <a:ea typeface="Times New Roman"/>
                        <a:cs typeface="Times New Roman"/>
                      </a:endParaRPr>
                    </a:p>
                  </a:txBody>
                  <a:tcPr marL="68580" marR="68580" marT="0" marB="0" anchor="ctr"/>
                </a:tc>
                <a:tc>
                  <a:txBody>
                    <a:bodyPr/>
                    <a:lstStyle/>
                    <a:p>
                      <a:pPr algn="ctr">
                        <a:spcBef>
                          <a:spcPts val="600"/>
                        </a:spcBef>
                        <a:spcAft>
                          <a:spcPts val="0"/>
                        </a:spcAft>
                      </a:pPr>
                      <a:r>
                        <a:rPr lang="es-CL" sz="1600" dirty="0">
                          <a:solidFill>
                            <a:schemeClr val="tx1">
                              <a:lumMod val="50000"/>
                              <a:lumOff val="50000"/>
                            </a:schemeClr>
                          </a:solidFill>
                        </a:rPr>
                        <a:t>10%</a:t>
                      </a:r>
                      <a:endParaRPr lang="es-CL" sz="1600" dirty="0">
                        <a:solidFill>
                          <a:schemeClr val="tx1">
                            <a:lumMod val="50000"/>
                            <a:lumOff val="50000"/>
                          </a:schemeClr>
                        </a:solidFill>
                        <a:latin typeface="Calibri"/>
                        <a:ea typeface="Times New Roman"/>
                        <a:cs typeface="Times New Roman"/>
                      </a:endParaRPr>
                    </a:p>
                  </a:txBody>
                  <a:tcPr marL="68580" marR="68580" marT="0" marB="0" anchor="ctr"/>
                </a:tc>
              </a:tr>
              <a:tr h="41216">
                <a:tc>
                  <a:txBody>
                    <a:bodyPr/>
                    <a:lstStyle/>
                    <a:p>
                      <a:pPr algn="l">
                        <a:spcBef>
                          <a:spcPts val="600"/>
                        </a:spcBef>
                        <a:spcAft>
                          <a:spcPts val="0"/>
                        </a:spcAft>
                      </a:pPr>
                      <a:r>
                        <a:rPr lang="es-CL" sz="1600">
                          <a:solidFill>
                            <a:schemeClr val="tx1">
                              <a:lumMod val="50000"/>
                              <a:lumOff val="50000"/>
                            </a:schemeClr>
                          </a:solidFill>
                        </a:rPr>
                        <a:t>Equipo de trabajo.</a:t>
                      </a:r>
                      <a:endParaRPr lang="es-CL" sz="1600">
                        <a:solidFill>
                          <a:schemeClr val="tx1">
                            <a:lumMod val="50000"/>
                            <a:lumOff val="50000"/>
                          </a:schemeClr>
                        </a:solidFill>
                        <a:latin typeface="Calibri"/>
                        <a:ea typeface="Times New Roman"/>
                        <a:cs typeface="Times New Roman"/>
                      </a:endParaRPr>
                    </a:p>
                  </a:txBody>
                  <a:tcPr marL="68580" marR="68580" marT="0" marB="0" anchor="ctr"/>
                </a:tc>
                <a:tc>
                  <a:txBody>
                    <a:bodyPr/>
                    <a:lstStyle/>
                    <a:p>
                      <a:pPr algn="l">
                        <a:spcBef>
                          <a:spcPts val="600"/>
                        </a:spcBef>
                        <a:spcAft>
                          <a:spcPts val="0"/>
                        </a:spcAft>
                      </a:pPr>
                      <a:r>
                        <a:rPr lang="es-CL" sz="1600">
                          <a:solidFill>
                            <a:schemeClr val="tx1">
                              <a:lumMod val="50000"/>
                              <a:lumOff val="50000"/>
                            </a:schemeClr>
                          </a:solidFill>
                        </a:rPr>
                        <a:t>Evalúa la experiencia del coordinador y equipo de trabajo.</a:t>
                      </a:r>
                      <a:endParaRPr lang="es-CL" sz="1600">
                        <a:solidFill>
                          <a:schemeClr val="tx1">
                            <a:lumMod val="50000"/>
                            <a:lumOff val="50000"/>
                          </a:schemeClr>
                        </a:solidFill>
                        <a:latin typeface="Calibri"/>
                        <a:ea typeface="Times New Roman"/>
                        <a:cs typeface="Times New Roman"/>
                      </a:endParaRPr>
                    </a:p>
                  </a:txBody>
                  <a:tcPr marL="68580" marR="68580" marT="0" marB="0" anchor="ctr"/>
                </a:tc>
                <a:tc>
                  <a:txBody>
                    <a:bodyPr/>
                    <a:lstStyle/>
                    <a:p>
                      <a:pPr algn="ctr">
                        <a:spcBef>
                          <a:spcPts val="600"/>
                        </a:spcBef>
                        <a:spcAft>
                          <a:spcPts val="0"/>
                        </a:spcAft>
                      </a:pPr>
                      <a:r>
                        <a:rPr lang="es-CL" sz="1600" dirty="0">
                          <a:solidFill>
                            <a:schemeClr val="tx1">
                              <a:lumMod val="50000"/>
                              <a:lumOff val="50000"/>
                            </a:schemeClr>
                          </a:solidFill>
                        </a:rPr>
                        <a:t>13%</a:t>
                      </a:r>
                      <a:endParaRPr lang="es-CL" sz="1600" dirty="0">
                        <a:solidFill>
                          <a:schemeClr val="tx1">
                            <a:lumMod val="50000"/>
                            <a:lumOff val="50000"/>
                          </a:schemeClr>
                        </a:solidFill>
                        <a:latin typeface="Calibri"/>
                        <a:ea typeface="Times New Roman"/>
                        <a:cs typeface="Times New Roman"/>
                      </a:endParaRPr>
                    </a:p>
                  </a:txBody>
                  <a:tcPr marL="68580" marR="68580" marT="0" marB="0" anchor="ctr"/>
                </a:tc>
              </a:tr>
            </a:tbl>
          </a:graphicData>
        </a:graphic>
      </p:graphicFrame>
      <p:sp>
        <p:nvSpPr>
          <p:cNvPr id="5" name="1 Título"/>
          <p:cNvSpPr txBox="1">
            <a:spLocks/>
          </p:cNvSpPr>
          <p:nvPr/>
        </p:nvSpPr>
        <p:spPr bwMode="auto">
          <a:xfrm>
            <a:off x="367927" y="53752"/>
            <a:ext cx="8164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600" b="1"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buFontTx/>
              <a:buNone/>
            </a:pPr>
            <a:r>
              <a:rPr lang="es-CL" dirty="0" smtClean="0">
                <a:solidFill>
                  <a:schemeClr val="tx2"/>
                </a:solidFill>
                <a:latin typeface="+mj-lt"/>
              </a:rPr>
              <a:t>PROYECTOS DE ENERGIZACIÓN</a:t>
            </a:r>
            <a:endParaRPr lang="es-CL" dirty="0">
              <a:solidFill>
                <a:schemeClr val="tx2"/>
              </a:solidFill>
              <a:latin typeface="+mj-lt"/>
            </a:endParaRPr>
          </a:p>
        </p:txBody>
      </p:sp>
      <p:sp>
        <p:nvSpPr>
          <p:cNvPr id="7" name="2 Marcador de contenido"/>
          <p:cNvSpPr txBox="1">
            <a:spLocks/>
          </p:cNvSpPr>
          <p:nvPr/>
        </p:nvSpPr>
        <p:spPr bwMode="auto">
          <a:xfrm>
            <a:off x="152400" y="1477963"/>
            <a:ext cx="8380040" cy="5108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400" b="1" dirty="0" smtClean="0">
                <a:solidFill>
                  <a:schemeClr val="tx2"/>
                </a:solidFill>
              </a:rPr>
              <a:t>CRITERIOS DE EVALUACIÓN</a:t>
            </a:r>
          </a:p>
        </p:txBody>
      </p:sp>
    </p:spTree>
    <p:extLst>
      <p:ext uri="{BB962C8B-B14F-4D97-AF65-F5344CB8AC3E}">
        <p14:creationId xmlns:p14="http://schemas.microsoft.com/office/powerpoint/2010/main" val="2540025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79712" y="2071390"/>
            <a:ext cx="5184576" cy="4525962"/>
          </a:xfrm>
        </p:spPr>
        <p:txBody>
          <a:bodyPr/>
          <a:lstStyle/>
          <a:p>
            <a:pPr marL="0" indent="0" algn="ctr">
              <a:buNone/>
            </a:pPr>
            <a:r>
              <a:rPr lang="es-CL" sz="3600" b="1" dirty="0" smtClean="0">
                <a:solidFill>
                  <a:schemeClr val="tx1">
                    <a:lumMod val="50000"/>
                    <a:lumOff val="50000"/>
                  </a:schemeClr>
                </a:solidFill>
              </a:rPr>
              <a:t>Talleres teórico-prácticos de generación de capacidades locales con energías renovables.</a:t>
            </a:r>
            <a:endParaRPr lang="es-CL" sz="3600" b="1" dirty="0">
              <a:solidFill>
                <a:schemeClr val="tx1">
                  <a:lumMod val="50000"/>
                  <a:lumOff val="50000"/>
                </a:schemeClr>
              </a:solidFill>
            </a:endParaRPr>
          </a:p>
        </p:txBody>
      </p:sp>
      <p:sp>
        <p:nvSpPr>
          <p:cNvPr id="37900"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dirty="0">
                <a:solidFill>
                  <a:srgbClr val="898989"/>
                </a:solidFill>
                <a:latin typeface="Verdana" pitchFamily="34" charset="0"/>
              </a:rPr>
              <a:t>Gobierno de Chile</a:t>
            </a:r>
            <a:r>
              <a:rPr lang="en-US" sz="900" dirty="0">
                <a:solidFill>
                  <a:srgbClr val="898989"/>
                </a:solidFill>
                <a:latin typeface="Verdana" pitchFamily="34" charset="0"/>
              </a:rPr>
              <a:t> | Ministerio de Energía </a:t>
            </a:r>
          </a:p>
        </p:txBody>
      </p:sp>
      <p:sp>
        <p:nvSpPr>
          <p:cNvPr id="7" name="Título 1"/>
          <p:cNvSpPr>
            <a:spLocks noGrp="1"/>
          </p:cNvSpPr>
          <p:nvPr>
            <p:ph type="title"/>
          </p:nvPr>
        </p:nvSpPr>
        <p:spPr>
          <a:xfrm>
            <a:off x="251520" y="341784"/>
            <a:ext cx="8164513" cy="1143000"/>
          </a:xfrm>
        </p:spPr>
        <p:txBody>
          <a:bodyPr/>
          <a:lstStyle/>
          <a:p>
            <a:r>
              <a:rPr lang="es-CL" sz="3600" dirty="0" smtClean="0">
                <a:solidFill>
                  <a:schemeClr val="tx2"/>
                </a:solidFill>
                <a:latin typeface="+mj-lt"/>
              </a:rPr>
              <a:t>LÍNEA 2:</a:t>
            </a:r>
            <a:br>
              <a:rPr lang="es-CL" sz="3600" dirty="0" smtClean="0">
                <a:solidFill>
                  <a:schemeClr val="tx2"/>
                </a:solidFill>
                <a:latin typeface="+mj-lt"/>
              </a:rPr>
            </a:br>
            <a:r>
              <a:rPr lang="es-CL" sz="3600" dirty="0" smtClean="0">
                <a:solidFill>
                  <a:schemeClr val="tx2"/>
                </a:solidFill>
                <a:latin typeface="+mj-lt"/>
              </a:rPr>
              <a:t>TALLERES DE CAPACITACIÓN</a:t>
            </a:r>
            <a:endParaRPr lang="es-CL" sz="3600" dirty="0">
              <a:solidFill>
                <a:schemeClr val="tx2"/>
              </a:solidFill>
              <a:latin typeface="+mj-lt"/>
            </a:endParaRPr>
          </a:p>
        </p:txBody>
      </p:sp>
    </p:spTree>
    <p:extLst>
      <p:ext uri="{BB962C8B-B14F-4D97-AF65-F5344CB8AC3E}">
        <p14:creationId xmlns:p14="http://schemas.microsoft.com/office/powerpoint/2010/main" val="184260194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4624"/>
            <a:ext cx="8164513" cy="1143000"/>
          </a:xfrm>
        </p:spPr>
        <p:txBody>
          <a:bodyPr/>
          <a:lstStyle/>
          <a:p>
            <a:r>
              <a:rPr lang="es-CL" sz="3600" dirty="0" smtClean="0">
                <a:solidFill>
                  <a:schemeClr val="tx2"/>
                </a:solidFill>
                <a:latin typeface="+mj-lt"/>
              </a:rPr>
              <a:t>TALLERES DE CAPACITACIÓN</a:t>
            </a:r>
            <a:endParaRPr lang="es-CL" sz="3600" dirty="0">
              <a:solidFill>
                <a:schemeClr val="tx2"/>
              </a:solidFill>
              <a:latin typeface="+mj-lt"/>
            </a:endParaRPr>
          </a:p>
        </p:txBody>
      </p:sp>
      <p:sp>
        <p:nvSpPr>
          <p:cNvPr id="3" name="Marcador de contenido 2"/>
          <p:cNvSpPr>
            <a:spLocks noGrp="1"/>
          </p:cNvSpPr>
          <p:nvPr>
            <p:ph idx="1"/>
          </p:nvPr>
        </p:nvSpPr>
        <p:spPr>
          <a:xfrm>
            <a:off x="368424" y="1196752"/>
            <a:ext cx="4851648" cy="3168352"/>
          </a:xfrm>
        </p:spPr>
        <p:txBody>
          <a:bodyPr/>
          <a:lstStyle/>
          <a:p>
            <a:pPr marL="0" indent="0" algn="just">
              <a:buNone/>
            </a:pPr>
            <a:r>
              <a:rPr lang="es-CL" sz="2400" b="1" dirty="0">
                <a:solidFill>
                  <a:schemeClr val="tx2"/>
                </a:solidFill>
              </a:rPr>
              <a:t>¿En qué </a:t>
            </a:r>
            <a:r>
              <a:rPr lang="es-CL" sz="2400" b="1" dirty="0" smtClean="0">
                <a:solidFill>
                  <a:schemeClr val="tx2"/>
                </a:solidFill>
              </a:rPr>
              <a:t>consiste?</a:t>
            </a:r>
          </a:p>
          <a:p>
            <a:pPr marL="0" indent="0">
              <a:buNone/>
            </a:pPr>
            <a:r>
              <a:rPr lang="es-CL" sz="2400" dirty="0" smtClean="0">
                <a:solidFill>
                  <a:schemeClr val="tx1">
                    <a:lumMod val="50000"/>
                    <a:lumOff val="50000"/>
                  </a:schemeClr>
                </a:solidFill>
              </a:rPr>
              <a:t>Cofinanciamiento </a:t>
            </a:r>
            <a:r>
              <a:rPr lang="es-CL" sz="2400" dirty="0">
                <a:solidFill>
                  <a:schemeClr val="tx1">
                    <a:lumMod val="50000"/>
                    <a:lumOff val="50000"/>
                  </a:schemeClr>
                </a:solidFill>
              </a:rPr>
              <a:t>de </a:t>
            </a:r>
            <a:r>
              <a:rPr lang="es-CL" sz="2400" dirty="0" smtClean="0">
                <a:solidFill>
                  <a:schemeClr val="tx1">
                    <a:lumMod val="50000"/>
                    <a:lumOff val="50000"/>
                  </a:schemeClr>
                </a:solidFill>
              </a:rPr>
              <a:t>talleres teórico-prácticos </a:t>
            </a:r>
            <a:r>
              <a:rPr lang="es-CL" sz="2400" dirty="0">
                <a:solidFill>
                  <a:schemeClr val="tx1">
                    <a:lumMod val="50000"/>
                    <a:lumOff val="50000"/>
                  </a:schemeClr>
                </a:solidFill>
              </a:rPr>
              <a:t>sobre educación energética que promuevan el aprovechamiento de recursos naturales locales para la solución de problemas individuales y/o </a:t>
            </a:r>
            <a:r>
              <a:rPr lang="es-CL" sz="2400" dirty="0" smtClean="0">
                <a:solidFill>
                  <a:schemeClr val="tx1">
                    <a:lumMod val="50000"/>
                    <a:lumOff val="50000"/>
                  </a:schemeClr>
                </a:solidFill>
              </a:rPr>
              <a:t>colectivos.</a:t>
            </a:r>
            <a:endParaRPr lang="es-CL" sz="2400" dirty="0">
              <a:solidFill>
                <a:schemeClr val="tx1">
                  <a:lumMod val="50000"/>
                  <a:lumOff val="50000"/>
                </a:schemeClr>
              </a:solidFill>
            </a:endParaRPr>
          </a:p>
        </p:txBody>
      </p:sp>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53788" t="16731" r="17071" b="22307"/>
          <a:stretch/>
        </p:blipFill>
        <p:spPr bwMode="auto">
          <a:xfrm flipH="1">
            <a:off x="5652120" y="3777160"/>
            <a:ext cx="2520280" cy="2964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292349"/>
            <a:ext cx="3171825"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dirty="0">
                <a:solidFill>
                  <a:srgbClr val="898989"/>
                </a:solidFill>
                <a:latin typeface="Verdana" pitchFamily="34" charset="0"/>
              </a:rPr>
              <a:t>Gobierno de Chile | Ministerio de Energía</a:t>
            </a:r>
            <a:r>
              <a:rPr lang="en-US" sz="900" dirty="0">
                <a:solidFill>
                  <a:srgbClr val="898989"/>
                </a:solidFill>
                <a:latin typeface="Verdana" pitchFamily="34" charset="0"/>
              </a:rPr>
              <a:t> </a:t>
            </a:r>
          </a:p>
        </p:txBody>
      </p:sp>
    </p:spTree>
    <p:extLst>
      <p:ext uri="{BB962C8B-B14F-4D97-AF65-F5344CB8AC3E}">
        <p14:creationId xmlns:p14="http://schemas.microsoft.com/office/powerpoint/2010/main" val="2474340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inostroza\Documents\Javi\04-FAE CDV\Terreno 27-02-2015\IMG_0201.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716016" y="1340768"/>
            <a:ext cx="4274903" cy="302433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jreyes\Desktop\Fotos FAE 2014\2015-03-13 15.02.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108443"/>
            <a:ext cx="4572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reyes\Desktop\Fotos FAE 2014\FAE Talleres.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9264"/>
          <a:stretch/>
        </p:blipFill>
        <p:spPr bwMode="auto">
          <a:xfrm>
            <a:off x="1691680" y="3590600"/>
            <a:ext cx="4665030" cy="2891974"/>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152400" y="1107322"/>
            <a:ext cx="4572000" cy="415498"/>
          </a:xfrm>
          <a:prstGeom prst="rect">
            <a:avLst/>
          </a:prstGeom>
          <a:solidFill>
            <a:schemeClr val="bg1">
              <a:alpha val="57000"/>
            </a:schemeClr>
          </a:solidFill>
        </p:spPr>
        <p:txBody>
          <a:bodyPr wrap="square" rtlCol="0">
            <a:spAutoFit/>
          </a:bodyPr>
          <a:lstStyle/>
          <a:p>
            <a:pPr>
              <a:buNone/>
            </a:pPr>
            <a:r>
              <a:rPr lang="es-CL" sz="2100" b="1" dirty="0" err="1" smtClean="0">
                <a:solidFill>
                  <a:schemeClr val="tx2"/>
                </a:solidFill>
              </a:rPr>
              <a:t>Punitaqui</a:t>
            </a:r>
            <a:r>
              <a:rPr lang="es-CL" sz="2100" b="1" dirty="0" smtClean="0">
                <a:solidFill>
                  <a:schemeClr val="tx2"/>
                </a:solidFill>
              </a:rPr>
              <a:t> – Hornos Solares </a:t>
            </a:r>
            <a:endParaRPr lang="es-CL" sz="2100" b="1" dirty="0">
              <a:solidFill>
                <a:schemeClr val="tx2"/>
              </a:solidFill>
            </a:endParaRPr>
          </a:p>
        </p:txBody>
      </p:sp>
      <p:sp>
        <p:nvSpPr>
          <p:cNvPr id="9" name="8 CuadroTexto"/>
          <p:cNvSpPr txBox="1"/>
          <p:nvPr/>
        </p:nvSpPr>
        <p:spPr>
          <a:xfrm>
            <a:off x="4716017" y="1340768"/>
            <a:ext cx="4274902" cy="738664"/>
          </a:xfrm>
          <a:prstGeom prst="rect">
            <a:avLst/>
          </a:prstGeom>
          <a:solidFill>
            <a:schemeClr val="bg1">
              <a:alpha val="57000"/>
            </a:schemeClr>
          </a:solidFill>
        </p:spPr>
        <p:txBody>
          <a:bodyPr wrap="square" rtlCol="0">
            <a:spAutoFit/>
          </a:bodyPr>
          <a:lstStyle>
            <a:defPPr>
              <a:defRPr lang="en-US"/>
            </a:defPPr>
            <a:lvl1pPr>
              <a:buNone/>
              <a:defRPr sz="2100" b="1">
                <a:solidFill>
                  <a:srgbClr val="002060"/>
                </a:solidFill>
              </a:defRPr>
            </a:lvl1pPr>
          </a:lstStyle>
          <a:p>
            <a:r>
              <a:rPr lang="es-CL" dirty="0" smtClean="0">
                <a:solidFill>
                  <a:schemeClr val="tx2"/>
                </a:solidFill>
              </a:rPr>
              <a:t>San Juan de la Costa </a:t>
            </a:r>
            <a:r>
              <a:rPr lang="es-CL" dirty="0">
                <a:solidFill>
                  <a:schemeClr val="tx2"/>
                </a:solidFill>
              </a:rPr>
              <a:t>– </a:t>
            </a:r>
            <a:r>
              <a:rPr lang="es-CL" dirty="0" smtClean="0">
                <a:solidFill>
                  <a:schemeClr val="tx2"/>
                </a:solidFill>
              </a:rPr>
              <a:t>Deshidratadores </a:t>
            </a:r>
            <a:r>
              <a:rPr lang="es-CL" dirty="0">
                <a:solidFill>
                  <a:schemeClr val="tx2"/>
                </a:solidFill>
              </a:rPr>
              <a:t>Solares</a:t>
            </a:r>
          </a:p>
        </p:txBody>
      </p:sp>
      <p:sp>
        <p:nvSpPr>
          <p:cNvPr id="10" name="9 CuadroTexto"/>
          <p:cNvSpPr txBox="1"/>
          <p:nvPr/>
        </p:nvSpPr>
        <p:spPr>
          <a:xfrm>
            <a:off x="1691680" y="3573016"/>
            <a:ext cx="4665030" cy="415498"/>
          </a:xfrm>
          <a:prstGeom prst="rect">
            <a:avLst/>
          </a:prstGeom>
          <a:solidFill>
            <a:schemeClr val="bg1">
              <a:alpha val="57000"/>
            </a:schemeClr>
          </a:solidFill>
        </p:spPr>
        <p:txBody>
          <a:bodyPr wrap="square" rtlCol="0">
            <a:spAutoFit/>
          </a:bodyPr>
          <a:lstStyle>
            <a:defPPr>
              <a:defRPr lang="en-US"/>
            </a:defPPr>
            <a:lvl1pPr>
              <a:buNone/>
              <a:defRPr sz="2100" b="1">
                <a:solidFill>
                  <a:srgbClr val="002060"/>
                </a:solidFill>
              </a:defRPr>
            </a:lvl1pPr>
          </a:lstStyle>
          <a:p>
            <a:r>
              <a:rPr lang="es-CL" dirty="0">
                <a:solidFill>
                  <a:schemeClr val="tx2"/>
                </a:solidFill>
              </a:rPr>
              <a:t>Navidad – </a:t>
            </a:r>
            <a:r>
              <a:rPr lang="es-CL" dirty="0" smtClean="0">
                <a:solidFill>
                  <a:schemeClr val="tx2"/>
                </a:solidFill>
              </a:rPr>
              <a:t>Deshidratadores </a:t>
            </a:r>
            <a:r>
              <a:rPr lang="es-CL" dirty="0">
                <a:solidFill>
                  <a:schemeClr val="tx2"/>
                </a:solidFill>
              </a:rPr>
              <a:t>Solares</a:t>
            </a:r>
          </a:p>
        </p:txBody>
      </p:sp>
      <p:sp>
        <p:nvSpPr>
          <p:cNvPr id="11"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dirty="0">
                <a:solidFill>
                  <a:srgbClr val="898989"/>
                </a:solidFill>
                <a:latin typeface="Verdana" pitchFamily="34" charset="0"/>
              </a:rPr>
              <a:t>Gobierno de Chile | Ministerio de Energía</a:t>
            </a:r>
            <a:r>
              <a:rPr lang="en-US" sz="900" dirty="0">
                <a:solidFill>
                  <a:srgbClr val="898989"/>
                </a:solidFill>
                <a:latin typeface="Verdana" pitchFamily="34" charset="0"/>
              </a:rPr>
              <a:t> </a:t>
            </a:r>
          </a:p>
        </p:txBody>
      </p:sp>
      <p:sp>
        <p:nvSpPr>
          <p:cNvPr id="12" name="Título 1"/>
          <p:cNvSpPr>
            <a:spLocks noGrp="1"/>
          </p:cNvSpPr>
          <p:nvPr>
            <p:ph type="title"/>
          </p:nvPr>
        </p:nvSpPr>
        <p:spPr>
          <a:xfrm>
            <a:off x="323528" y="44624"/>
            <a:ext cx="8164513" cy="1143000"/>
          </a:xfrm>
        </p:spPr>
        <p:txBody>
          <a:bodyPr/>
          <a:lstStyle/>
          <a:p>
            <a:r>
              <a:rPr lang="es-CL" sz="3600" dirty="0" smtClean="0">
                <a:solidFill>
                  <a:schemeClr val="tx2"/>
                </a:solidFill>
                <a:latin typeface="+mj-lt"/>
              </a:rPr>
              <a:t>TALLERES DE CAPACITACIÓN</a:t>
            </a:r>
            <a:endParaRPr lang="es-CL" sz="3600" dirty="0">
              <a:solidFill>
                <a:schemeClr val="tx2"/>
              </a:solidFill>
              <a:latin typeface="+mj-lt"/>
            </a:endParaRPr>
          </a:p>
        </p:txBody>
      </p:sp>
    </p:spTree>
    <p:extLst>
      <p:ext uri="{BB962C8B-B14F-4D97-AF65-F5344CB8AC3E}">
        <p14:creationId xmlns:p14="http://schemas.microsoft.com/office/powerpoint/2010/main" val="307482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500"/>
                                        <p:tgtEl>
                                          <p:spTgt spid="307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ifes.gob.cl/wp-content/uploads/2013/02/consultores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170064"/>
            <a:ext cx="3960440" cy="396044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67927" y="53752"/>
            <a:ext cx="8164513" cy="1143000"/>
          </a:xfrm>
        </p:spPr>
        <p:txBody>
          <a:bodyPr/>
          <a:lstStyle/>
          <a:p>
            <a:r>
              <a:rPr lang="es-CL" dirty="0" smtClean="0">
                <a:solidFill>
                  <a:schemeClr val="tx2"/>
                </a:solidFill>
                <a:latin typeface="+mj-lt"/>
              </a:rPr>
              <a:t>¿QUÉ ES EL             ?</a:t>
            </a:r>
            <a:endParaRPr lang="es-CL" dirty="0">
              <a:solidFill>
                <a:schemeClr val="tx2"/>
              </a:solidFill>
              <a:latin typeface="+mj-lt"/>
            </a:endParaRPr>
          </a:p>
        </p:txBody>
      </p:sp>
      <p:sp>
        <p:nvSpPr>
          <p:cNvPr id="3" name="2 Marcador de contenido"/>
          <p:cNvSpPr>
            <a:spLocks noGrp="1"/>
          </p:cNvSpPr>
          <p:nvPr>
            <p:ph idx="1"/>
          </p:nvPr>
        </p:nvSpPr>
        <p:spPr>
          <a:xfrm>
            <a:off x="395536" y="1477963"/>
            <a:ext cx="5112568" cy="4525962"/>
          </a:xfrm>
        </p:spPr>
        <p:txBody>
          <a:bodyPr/>
          <a:lstStyle/>
          <a:p>
            <a:pPr marL="0" indent="0" algn="just">
              <a:buNone/>
            </a:pPr>
            <a:r>
              <a:rPr lang="es-CL" sz="2400" dirty="0" smtClean="0">
                <a:solidFill>
                  <a:schemeClr val="tx1">
                    <a:lumMod val="50000"/>
                    <a:lumOff val="50000"/>
                  </a:schemeClr>
                </a:solidFill>
              </a:rPr>
              <a:t>Es un fondo que busca contribuir al </a:t>
            </a:r>
            <a:r>
              <a:rPr lang="es-CL" sz="2400" b="1" dirty="0" smtClean="0">
                <a:solidFill>
                  <a:schemeClr val="tx1">
                    <a:lumMod val="50000"/>
                    <a:lumOff val="50000"/>
                  </a:schemeClr>
                </a:solidFill>
              </a:rPr>
              <a:t>acceso y uso </a:t>
            </a:r>
            <a:r>
              <a:rPr lang="es-CL" sz="2400" dirty="0" smtClean="0">
                <a:solidFill>
                  <a:schemeClr val="tx1">
                    <a:lumMod val="50000"/>
                    <a:lumOff val="50000"/>
                  </a:schemeClr>
                </a:solidFill>
              </a:rPr>
              <a:t>de la energía, a través de la implementación de proyectos de </a:t>
            </a:r>
            <a:r>
              <a:rPr lang="es-CL" sz="2400" b="1" dirty="0" smtClean="0">
                <a:solidFill>
                  <a:schemeClr val="tx1">
                    <a:lumMod val="50000"/>
                    <a:lumOff val="50000"/>
                  </a:schemeClr>
                </a:solidFill>
              </a:rPr>
              <a:t>Energías Renovables</a:t>
            </a:r>
            <a:r>
              <a:rPr lang="es-CL" sz="2400" dirty="0" smtClean="0">
                <a:solidFill>
                  <a:schemeClr val="tx1">
                    <a:lumMod val="50000"/>
                    <a:lumOff val="50000"/>
                  </a:schemeClr>
                </a:solidFill>
              </a:rPr>
              <a:t> o capacitaciones en dicha área, con el fin de </a:t>
            </a:r>
            <a:r>
              <a:rPr lang="es-CL" sz="2400" b="1" dirty="0" smtClean="0">
                <a:solidFill>
                  <a:schemeClr val="tx1">
                    <a:lumMod val="50000"/>
                    <a:lumOff val="50000"/>
                  </a:schemeClr>
                </a:solidFill>
              </a:rPr>
              <a:t>mejorar la calidad de vida</a:t>
            </a:r>
            <a:r>
              <a:rPr lang="es-CL" sz="2400" dirty="0" smtClean="0">
                <a:solidFill>
                  <a:schemeClr val="tx1">
                    <a:lumMod val="50000"/>
                    <a:lumOff val="50000"/>
                  </a:schemeClr>
                </a:solidFill>
              </a:rPr>
              <a:t> </a:t>
            </a:r>
            <a:r>
              <a:rPr lang="es-CL" sz="2400" dirty="0">
                <a:solidFill>
                  <a:schemeClr val="tx1">
                    <a:lumMod val="50000"/>
                    <a:lumOff val="50000"/>
                  </a:schemeClr>
                </a:solidFill>
              </a:rPr>
              <a:t>y ampliar la disponibilidad de fuentes energéticas </a:t>
            </a:r>
            <a:r>
              <a:rPr lang="es-CL" sz="2400" dirty="0" smtClean="0">
                <a:solidFill>
                  <a:schemeClr val="tx1">
                    <a:lumMod val="50000"/>
                    <a:lumOff val="50000"/>
                  </a:schemeClr>
                </a:solidFill>
              </a:rPr>
              <a:t>de </a:t>
            </a:r>
            <a:r>
              <a:rPr lang="es-CL" sz="2400" dirty="0">
                <a:solidFill>
                  <a:schemeClr val="tx1">
                    <a:lumMod val="50000"/>
                    <a:lumOff val="50000"/>
                  </a:schemeClr>
                </a:solidFill>
              </a:rPr>
              <a:t>los </a:t>
            </a:r>
            <a:r>
              <a:rPr lang="es-CL" sz="2400" dirty="0" smtClean="0">
                <a:solidFill>
                  <a:schemeClr val="tx1">
                    <a:lumMod val="50000"/>
                    <a:lumOff val="50000"/>
                  </a:schemeClr>
                </a:solidFill>
              </a:rPr>
              <a:t>usuarios.</a:t>
            </a:r>
            <a:endParaRPr lang="es-CL" sz="2400" dirty="0">
              <a:solidFill>
                <a:schemeClr val="tx1">
                  <a:lumMod val="50000"/>
                  <a:lumOff val="50000"/>
                </a:schemeClr>
              </a:solidFill>
            </a:endParaRPr>
          </a:p>
        </p:txBody>
      </p:sp>
      <p:sp>
        <p:nvSpPr>
          <p:cNvPr id="37900"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dirty="0">
                <a:solidFill>
                  <a:srgbClr val="898989"/>
                </a:solidFill>
                <a:latin typeface="Verdana" pitchFamily="34" charset="0"/>
              </a:rPr>
              <a:t>Gobierno de Chile</a:t>
            </a:r>
            <a:r>
              <a:rPr lang="en-US" sz="900" dirty="0">
                <a:solidFill>
                  <a:srgbClr val="898989"/>
                </a:solidFill>
                <a:latin typeface="Verdana" pitchFamily="34" charset="0"/>
              </a:rPr>
              <a:t> | Ministerio de Energía </a:t>
            </a:r>
          </a:p>
        </p:txBody>
      </p:sp>
      <p:pic>
        <p:nvPicPr>
          <p:cNvPr id="4" name="Picture 2" descr="C:\Users\etoro\Documents\FAE\Difusión\Afiches\logo_timbre.jp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27784" y="44624"/>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72129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279302"/>
            <a:ext cx="8892480" cy="4525962"/>
          </a:xfrm>
        </p:spPr>
        <p:txBody>
          <a:bodyPr/>
          <a:lstStyle/>
          <a:p>
            <a:pPr algn="just"/>
            <a:r>
              <a:rPr lang="es-CL" sz="2400" b="1" dirty="0" smtClean="0">
                <a:solidFill>
                  <a:schemeClr val="tx1">
                    <a:lumMod val="50000"/>
                    <a:lumOff val="50000"/>
                  </a:schemeClr>
                </a:solidFill>
              </a:rPr>
              <a:t>Cada </a:t>
            </a:r>
            <a:r>
              <a:rPr lang="es-CL" sz="2400" b="1" dirty="0">
                <a:solidFill>
                  <a:schemeClr val="tx1">
                    <a:lumMod val="50000"/>
                    <a:lumOff val="50000"/>
                  </a:schemeClr>
                </a:solidFill>
              </a:rPr>
              <a:t>beneficiario tendrá derecho a sólo un artefacto energético. </a:t>
            </a:r>
          </a:p>
          <a:p>
            <a:r>
              <a:rPr lang="es-ES" sz="2400" dirty="0">
                <a:solidFill>
                  <a:schemeClr val="tx1">
                    <a:lumMod val="50000"/>
                    <a:lumOff val="50000"/>
                  </a:schemeClr>
                </a:solidFill>
              </a:rPr>
              <a:t>S</a:t>
            </a:r>
            <a:r>
              <a:rPr lang="es-ES" sz="2400" dirty="0" smtClean="0">
                <a:solidFill>
                  <a:schemeClr val="tx1">
                    <a:lumMod val="50000"/>
                    <a:lumOff val="50000"/>
                  </a:schemeClr>
                </a:solidFill>
              </a:rPr>
              <a:t>ólo </a:t>
            </a:r>
            <a:r>
              <a:rPr lang="es-ES" sz="2400" dirty="0">
                <a:solidFill>
                  <a:schemeClr val="tx1">
                    <a:lumMod val="50000"/>
                    <a:lumOff val="50000"/>
                  </a:schemeClr>
                </a:solidFill>
              </a:rPr>
              <a:t>para el caso de las soluciones energéticas </a:t>
            </a:r>
            <a:r>
              <a:rPr lang="es-ES" sz="2400" dirty="0" smtClean="0">
                <a:solidFill>
                  <a:schemeClr val="tx1">
                    <a:lumMod val="50000"/>
                    <a:lumOff val="50000"/>
                  </a:schemeClr>
                </a:solidFill>
              </a:rPr>
              <a:t>solares, para determinar los </a:t>
            </a:r>
            <a:r>
              <a:rPr lang="es-ES" sz="2400" dirty="0">
                <a:solidFill>
                  <a:schemeClr val="tx1">
                    <a:lumMod val="50000"/>
                    <a:lumOff val="50000"/>
                  </a:schemeClr>
                </a:solidFill>
              </a:rPr>
              <a:t>costos del artefacto a </a:t>
            </a:r>
            <a:r>
              <a:rPr lang="es-ES" sz="2400" dirty="0" smtClean="0">
                <a:solidFill>
                  <a:schemeClr val="tx1">
                    <a:lumMod val="50000"/>
                    <a:lumOff val="50000"/>
                  </a:schemeClr>
                </a:solidFill>
              </a:rPr>
              <a:t>fabricar podrán guiarse con la Tabla 7 de las Bases: “</a:t>
            </a:r>
            <a:r>
              <a:rPr lang="es-ES" sz="2400" dirty="0">
                <a:solidFill>
                  <a:schemeClr val="tx1">
                    <a:lumMod val="50000"/>
                    <a:lumOff val="50000"/>
                  </a:schemeClr>
                </a:solidFill>
              </a:rPr>
              <a:t>Costos referenciales para soluciones con energía solar</a:t>
            </a:r>
            <a:r>
              <a:rPr lang="es-ES" sz="2400" dirty="0" smtClean="0">
                <a:solidFill>
                  <a:schemeClr val="tx1">
                    <a:lumMod val="50000"/>
                    <a:lumOff val="50000"/>
                  </a:schemeClr>
                </a:solidFill>
              </a:rPr>
              <a:t>”</a:t>
            </a:r>
            <a:r>
              <a:rPr lang="es-CL" sz="2400" dirty="0" smtClean="0">
                <a:solidFill>
                  <a:schemeClr val="tx1">
                    <a:lumMod val="50000"/>
                    <a:lumOff val="50000"/>
                  </a:schemeClr>
                </a:solidFill>
              </a:rPr>
              <a:t>:</a:t>
            </a:r>
          </a:p>
          <a:p>
            <a:pPr marL="355600" indent="0">
              <a:buNone/>
            </a:pPr>
            <a:r>
              <a:rPr lang="es-ES" sz="2400" i="1" u="sng" dirty="0" smtClean="0">
                <a:solidFill>
                  <a:schemeClr val="tx1">
                    <a:lumMod val="50000"/>
                    <a:lumOff val="50000"/>
                  </a:schemeClr>
                </a:solidFill>
                <a:hlinkClick r:id="rId2"/>
              </a:rPr>
              <a:t>http</a:t>
            </a:r>
            <a:r>
              <a:rPr lang="es-ES" sz="2400" i="1" u="sng" dirty="0">
                <a:solidFill>
                  <a:schemeClr val="tx1">
                    <a:lumMod val="50000"/>
                    <a:lumOff val="50000"/>
                  </a:schemeClr>
                </a:solidFill>
                <a:hlinkClick r:id="rId2"/>
              </a:rPr>
              <a:t>://www.cl.undp.org/content/chile/es/home/library/environment_energy/como-usar-eficientemente-la-lena-y-aprovechar-la-energia-solar.html</a:t>
            </a:r>
            <a:r>
              <a:rPr lang="es-ES" sz="2400" i="1" dirty="0">
                <a:solidFill>
                  <a:schemeClr val="tx1">
                    <a:lumMod val="50000"/>
                    <a:lumOff val="50000"/>
                  </a:schemeClr>
                </a:solidFill>
              </a:rPr>
              <a:t> </a:t>
            </a:r>
            <a:endParaRPr lang="es-CL" sz="2400" i="1" dirty="0">
              <a:solidFill>
                <a:schemeClr val="tx1">
                  <a:lumMod val="50000"/>
                  <a:lumOff val="50000"/>
                </a:schemeClr>
              </a:solidFill>
            </a:endParaRPr>
          </a:p>
          <a:p>
            <a:pPr marL="355600" indent="0">
              <a:buNone/>
            </a:pPr>
            <a:r>
              <a:rPr lang="es-CL" sz="2400" i="1" u="sng" dirty="0" smtClean="0">
                <a:solidFill>
                  <a:schemeClr val="tx1">
                    <a:lumMod val="50000"/>
                    <a:lumOff val="50000"/>
                  </a:schemeClr>
                </a:solidFill>
                <a:hlinkClick r:id="rId3"/>
              </a:rPr>
              <a:t>http</a:t>
            </a:r>
            <a:r>
              <a:rPr lang="es-CL" sz="2400" i="1" u="sng" dirty="0">
                <a:solidFill>
                  <a:schemeClr val="tx1">
                    <a:lumMod val="50000"/>
                    <a:lumOff val="50000"/>
                  </a:schemeClr>
                </a:solidFill>
                <a:hlinkClick r:id="rId3"/>
              </a:rPr>
              <a:t>://www.energia.gob.cl/fae</a:t>
            </a:r>
            <a:endParaRPr lang="es-CL" sz="2400" i="1" dirty="0">
              <a:solidFill>
                <a:schemeClr val="tx1">
                  <a:lumMod val="50000"/>
                  <a:lumOff val="50000"/>
                </a:schemeClr>
              </a:solidFill>
            </a:endParaRPr>
          </a:p>
          <a:p>
            <a:endParaRPr lang="es-CL" sz="2400" dirty="0">
              <a:solidFill>
                <a:schemeClr val="tx1">
                  <a:lumMod val="50000"/>
                  <a:lumOff val="50000"/>
                </a:schemeClr>
              </a:solidFill>
            </a:endParaRPr>
          </a:p>
          <a:p>
            <a:endParaRPr lang="es-CL" sz="2400" dirty="0">
              <a:solidFill>
                <a:schemeClr val="tx1">
                  <a:lumMod val="50000"/>
                  <a:lumOff val="50000"/>
                </a:schemeClr>
              </a:solidFill>
            </a:endParaRPr>
          </a:p>
        </p:txBody>
      </p:sp>
      <p:sp>
        <p:nvSpPr>
          <p:cNvPr id="5" name="1 Título"/>
          <p:cNvSpPr txBox="1">
            <a:spLocks/>
          </p:cNvSpPr>
          <p:nvPr/>
        </p:nvSpPr>
        <p:spPr bwMode="auto">
          <a:xfrm>
            <a:off x="367927" y="53752"/>
            <a:ext cx="8164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600" b="1"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buFontTx/>
              <a:buNone/>
            </a:pPr>
            <a:r>
              <a:rPr lang="es-CL" dirty="0" smtClean="0">
                <a:solidFill>
                  <a:schemeClr val="tx2"/>
                </a:solidFill>
                <a:latin typeface="+mj-lt"/>
              </a:rPr>
              <a:t>TALLERES DE CAPACITACIÓN</a:t>
            </a:r>
            <a:endParaRPr lang="es-CL" dirty="0">
              <a:solidFill>
                <a:schemeClr val="tx2"/>
              </a:solidFill>
              <a:latin typeface="+mj-lt"/>
            </a:endParaRPr>
          </a:p>
        </p:txBody>
      </p:sp>
    </p:spTree>
    <p:extLst>
      <p:ext uri="{BB962C8B-B14F-4D97-AF65-F5344CB8AC3E}">
        <p14:creationId xmlns:p14="http://schemas.microsoft.com/office/powerpoint/2010/main" val="1269085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2400" y="1495326"/>
            <a:ext cx="8177213" cy="4525962"/>
          </a:xfrm>
        </p:spPr>
        <p:txBody>
          <a:bodyPr/>
          <a:lstStyle/>
          <a:p>
            <a:pPr lvl="0"/>
            <a:r>
              <a:rPr lang="es-ES" sz="2400" b="1" dirty="0" smtClean="0">
                <a:solidFill>
                  <a:schemeClr val="tx2"/>
                </a:solidFill>
              </a:rPr>
              <a:t>CAPACITACIÓN </a:t>
            </a:r>
            <a:r>
              <a:rPr lang="es-ES" sz="2400" b="1" dirty="0" smtClean="0">
                <a:solidFill>
                  <a:schemeClr val="tx2"/>
                </a:solidFill>
                <a:sym typeface="Wingdings" panose="05000000000000000000" pitchFamily="2" charset="2"/>
              </a:rPr>
              <a:t> DOS PARTES:</a:t>
            </a:r>
            <a:endParaRPr lang="es-ES" sz="2400" b="1" dirty="0" smtClean="0">
              <a:solidFill>
                <a:schemeClr val="tx2"/>
              </a:solidFill>
            </a:endParaRPr>
          </a:p>
          <a:p>
            <a:pPr lvl="1"/>
            <a:r>
              <a:rPr lang="es-ES" sz="2400" dirty="0" smtClean="0">
                <a:solidFill>
                  <a:schemeClr val="tx1">
                    <a:lumMod val="50000"/>
                    <a:lumOff val="50000"/>
                  </a:schemeClr>
                </a:solidFill>
              </a:rPr>
              <a:t>Inducción teórica:</a:t>
            </a:r>
          </a:p>
          <a:p>
            <a:pPr lvl="2"/>
            <a:r>
              <a:rPr lang="es-ES" sz="2400" dirty="0" smtClean="0">
                <a:solidFill>
                  <a:schemeClr val="tx1">
                    <a:lumMod val="50000"/>
                    <a:lumOff val="50000"/>
                  </a:schemeClr>
                </a:solidFill>
              </a:rPr>
              <a:t>Mínimo 10 horas.</a:t>
            </a:r>
          </a:p>
          <a:p>
            <a:pPr lvl="2"/>
            <a:r>
              <a:rPr lang="es-ES" sz="2400" dirty="0" smtClean="0">
                <a:solidFill>
                  <a:schemeClr val="tx1">
                    <a:lumMod val="50000"/>
                    <a:lumOff val="50000"/>
                  </a:schemeClr>
                </a:solidFill>
              </a:rPr>
              <a:t>Máximo 45 horas.</a:t>
            </a:r>
          </a:p>
          <a:p>
            <a:pPr lvl="1"/>
            <a:r>
              <a:rPr lang="es-ES" sz="2400" dirty="0" smtClean="0">
                <a:solidFill>
                  <a:schemeClr val="tx1">
                    <a:lumMod val="50000"/>
                    <a:lumOff val="50000"/>
                  </a:schemeClr>
                </a:solidFill>
              </a:rPr>
              <a:t>Inducción práctica:</a:t>
            </a:r>
          </a:p>
          <a:p>
            <a:pPr lvl="2"/>
            <a:r>
              <a:rPr lang="es-ES" sz="2400" dirty="0" smtClean="0">
                <a:solidFill>
                  <a:schemeClr val="tx1">
                    <a:lumMod val="50000"/>
                    <a:lumOff val="50000"/>
                  </a:schemeClr>
                </a:solidFill>
              </a:rPr>
              <a:t>Mínimo 45 </a:t>
            </a:r>
            <a:r>
              <a:rPr lang="es-ES" sz="2400" dirty="0">
                <a:solidFill>
                  <a:schemeClr val="tx1">
                    <a:lumMod val="50000"/>
                    <a:lumOff val="50000"/>
                  </a:schemeClr>
                </a:solidFill>
              </a:rPr>
              <a:t>horas.</a:t>
            </a:r>
          </a:p>
          <a:p>
            <a:pPr lvl="2"/>
            <a:r>
              <a:rPr lang="es-ES" sz="2400" dirty="0">
                <a:solidFill>
                  <a:schemeClr val="tx1">
                    <a:lumMod val="50000"/>
                    <a:lumOff val="50000"/>
                  </a:schemeClr>
                </a:solidFill>
              </a:rPr>
              <a:t>Máximo </a:t>
            </a:r>
            <a:r>
              <a:rPr lang="es-ES" sz="2400" dirty="0" smtClean="0">
                <a:solidFill>
                  <a:schemeClr val="tx1">
                    <a:lumMod val="50000"/>
                    <a:lumOff val="50000"/>
                  </a:schemeClr>
                </a:solidFill>
              </a:rPr>
              <a:t>135 </a:t>
            </a:r>
            <a:r>
              <a:rPr lang="es-ES" sz="2400" dirty="0">
                <a:solidFill>
                  <a:schemeClr val="tx1">
                    <a:lumMod val="50000"/>
                    <a:lumOff val="50000"/>
                  </a:schemeClr>
                </a:solidFill>
              </a:rPr>
              <a:t>horas.</a:t>
            </a:r>
          </a:p>
          <a:p>
            <a:pPr lvl="1"/>
            <a:endParaRPr lang="es-ES" sz="2400" dirty="0" smtClean="0">
              <a:solidFill>
                <a:schemeClr val="tx1">
                  <a:lumMod val="50000"/>
                  <a:lumOff val="50000"/>
                </a:schemeClr>
              </a:solidFill>
            </a:endParaRPr>
          </a:p>
          <a:p>
            <a:pPr lvl="0"/>
            <a:r>
              <a:rPr lang="es-ES" sz="2400" b="1" dirty="0">
                <a:solidFill>
                  <a:schemeClr val="tx2"/>
                </a:solidFill>
              </a:rPr>
              <a:t>EQUIPO DE </a:t>
            </a:r>
            <a:r>
              <a:rPr lang="es-ES" sz="2400" b="1" dirty="0" smtClean="0">
                <a:solidFill>
                  <a:schemeClr val="tx2"/>
                </a:solidFill>
              </a:rPr>
              <a:t>TRABAJO MÍNIMO:</a:t>
            </a:r>
            <a:endParaRPr lang="es-ES" sz="2400" b="1" dirty="0">
              <a:solidFill>
                <a:schemeClr val="tx2"/>
              </a:solidFill>
            </a:endParaRPr>
          </a:p>
          <a:p>
            <a:pPr lvl="1"/>
            <a:r>
              <a:rPr lang="es-ES" sz="2400" dirty="0">
                <a:solidFill>
                  <a:schemeClr val="tx1">
                    <a:lumMod val="50000"/>
                    <a:lumOff val="50000"/>
                  </a:schemeClr>
                </a:solidFill>
              </a:rPr>
              <a:t>Un Coordinador de proyecto </a:t>
            </a:r>
          </a:p>
          <a:p>
            <a:pPr lvl="1"/>
            <a:r>
              <a:rPr lang="es-ES" sz="2400" dirty="0" smtClean="0">
                <a:solidFill>
                  <a:schemeClr val="tx1">
                    <a:lumMod val="50000"/>
                    <a:lumOff val="50000"/>
                  </a:schemeClr>
                </a:solidFill>
              </a:rPr>
              <a:t>Encargado de Capacitación Teórica</a:t>
            </a:r>
          </a:p>
          <a:p>
            <a:pPr lvl="1"/>
            <a:r>
              <a:rPr lang="es-ES" sz="2400" dirty="0" smtClean="0">
                <a:solidFill>
                  <a:schemeClr val="tx1">
                    <a:lumMod val="50000"/>
                    <a:lumOff val="50000"/>
                  </a:schemeClr>
                </a:solidFill>
              </a:rPr>
              <a:t>Encargado de Capacitación Práctica</a:t>
            </a:r>
          </a:p>
        </p:txBody>
      </p:sp>
      <p:sp>
        <p:nvSpPr>
          <p:cNvPr id="5" name="1 Título"/>
          <p:cNvSpPr txBox="1">
            <a:spLocks/>
          </p:cNvSpPr>
          <p:nvPr/>
        </p:nvSpPr>
        <p:spPr bwMode="auto">
          <a:xfrm>
            <a:off x="367927" y="53752"/>
            <a:ext cx="8164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600" b="1"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buFontTx/>
              <a:buNone/>
            </a:pPr>
            <a:r>
              <a:rPr lang="es-CL" dirty="0" smtClean="0">
                <a:solidFill>
                  <a:schemeClr val="tx2"/>
                </a:solidFill>
                <a:latin typeface="+mj-lt"/>
              </a:rPr>
              <a:t>TALLERES DE CAPACITACIÓN</a:t>
            </a:r>
            <a:endParaRPr lang="es-CL" dirty="0">
              <a:solidFill>
                <a:schemeClr val="tx2"/>
              </a:solidFill>
              <a:latin typeface="+mj-lt"/>
            </a:endParaRPr>
          </a:p>
        </p:txBody>
      </p:sp>
    </p:spTree>
    <p:extLst>
      <p:ext uri="{BB962C8B-B14F-4D97-AF65-F5344CB8AC3E}">
        <p14:creationId xmlns:p14="http://schemas.microsoft.com/office/powerpoint/2010/main" val="1824659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sz="2400" b="1" dirty="0" smtClean="0">
                <a:solidFill>
                  <a:schemeClr val="tx2"/>
                </a:solidFill>
              </a:rPr>
              <a:t>ÍTEMS FINANCIABLES</a:t>
            </a:r>
          </a:p>
          <a:p>
            <a:pPr lvl="1"/>
            <a:r>
              <a:rPr lang="es-MX" sz="2400" b="1" dirty="0">
                <a:solidFill>
                  <a:schemeClr val="tx1">
                    <a:lumMod val="50000"/>
                    <a:lumOff val="50000"/>
                  </a:schemeClr>
                </a:solidFill>
              </a:rPr>
              <a:t>Gastos </a:t>
            </a:r>
            <a:r>
              <a:rPr lang="es-MX" sz="2400" b="1" dirty="0" smtClean="0">
                <a:solidFill>
                  <a:schemeClr val="tx1">
                    <a:lumMod val="50000"/>
                    <a:lumOff val="50000"/>
                  </a:schemeClr>
                </a:solidFill>
              </a:rPr>
              <a:t>operacionales</a:t>
            </a:r>
          </a:p>
          <a:p>
            <a:pPr lvl="2"/>
            <a:r>
              <a:rPr lang="es-CL" sz="2400" b="1" dirty="0" smtClean="0">
                <a:solidFill>
                  <a:schemeClr val="tx1">
                    <a:lumMod val="50000"/>
                    <a:lumOff val="50000"/>
                  </a:schemeClr>
                </a:solidFill>
              </a:rPr>
              <a:t>Honorarios. </a:t>
            </a:r>
            <a:r>
              <a:rPr lang="es-MX" sz="2400" dirty="0" smtClean="0">
                <a:solidFill>
                  <a:schemeClr val="tx1">
                    <a:lumMod val="50000"/>
                    <a:lumOff val="50000"/>
                  </a:schemeClr>
                </a:solidFill>
              </a:rPr>
              <a:t>Máximo</a:t>
            </a:r>
            <a:r>
              <a:rPr lang="es-MX" sz="2400" b="1" dirty="0" smtClean="0">
                <a:solidFill>
                  <a:schemeClr val="tx1">
                    <a:lumMod val="50000"/>
                    <a:lumOff val="50000"/>
                  </a:schemeClr>
                </a:solidFill>
              </a:rPr>
              <a:t> 28% </a:t>
            </a:r>
            <a:r>
              <a:rPr lang="es-MX" sz="2400" dirty="0">
                <a:solidFill>
                  <a:schemeClr val="tx1">
                    <a:lumMod val="50000"/>
                    <a:lumOff val="50000"/>
                  </a:schemeClr>
                </a:solidFill>
              </a:rPr>
              <a:t>del aporte total solicitado a la Subsecretaría para el proyecto</a:t>
            </a:r>
            <a:r>
              <a:rPr lang="es-MX" sz="2400" dirty="0" smtClean="0">
                <a:solidFill>
                  <a:schemeClr val="tx1">
                    <a:lumMod val="50000"/>
                    <a:lumOff val="50000"/>
                  </a:schemeClr>
                </a:solidFill>
              </a:rPr>
              <a:t>.</a:t>
            </a:r>
            <a:endParaRPr lang="es-CL" sz="2400" b="1" dirty="0">
              <a:solidFill>
                <a:schemeClr val="tx1">
                  <a:lumMod val="50000"/>
                  <a:lumOff val="50000"/>
                </a:schemeClr>
              </a:solidFill>
            </a:endParaRPr>
          </a:p>
          <a:p>
            <a:pPr lvl="0"/>
            <a:endParaRPr lang="es-ES" b="1" dirty="0"/>
          </a:p>
        </p:txBody>
      </p:sp>
      <p:graphicFrame>
        <p:nvGraphicFramePr>
          <p:cNvPr id="2" name="1 Tabla"/>
          <p:cNvGraphicFramePr>
            <a:graphicFrameLocks noGrp="1"/>
          </p:cNvGraphicFramePr>
          <p:nvPr>
            <p:extLst>
              <p:ext uri="{D42A27DB-BD31-4B8C-83A1-F6EECF244321}">
                <p14:modId xmlns:p14="http://schemas.microsoft.com/office/powerpoint/2010/main" val="3390619162"/>
              </p:ext>
            </p:extLst>
          </p:nvPr>
        </p:nvGraphicFramePr>
        <p:xfrm>
          <a:off x="152400" y="3443973"/>
          <a:ext cx="8884096" cy="1706880"/>
        </p:xfrm>
        <a:graphic>
          <a:graphicData uri="http://schemas.openxmlformats.org/drawingml/2006/table">
            <a:tbl>
              <a:tblPr firstRow="1" bandRow="1">
                <a:tableStyleId>{5C22544A-7EE6-4342-B048-85BDC9FD1C3A}</a:tableStyleId>
              </a:tblPr>
              <a:tblGrid>
                <a:gridCol w="4275584"/>
                <a:gridCol w="4608512"/>
              </a:tblGrid>
              <a:tr h="0">
                <a:tc>
                  <a:txBody>
                    <a:bodyPr/>
                    <a:lstStyle/>
                    <a:p>
                      <a:pPr algn="ctr">
                        <a:spcBef>
                          <a:spcPts val="600"/>
                        </a:spcBef>
                        <a:spcAft>
                          <a:spcPts val="0"/>
                        </a:spcAft>
                      </a:pPr>
                      <a:r>
                        <a:rPr lang="es-MX" sz="1600" b="1" dirty="0">
                          <a:effectLst/>
                          <a:latin typeface="+mj-lt"/>
                          <a:cs typeface="Calibri"/>
                        </a:rPr>
                        <a:t>Carácter del prestador</a:t>
                      </a:r>
                      <a:endParaRPr lang="es-CL" sz="1600" dirty="0">
                        <a:effectLst/>
                        <a:latin typeface="+mj-lt"/>
                      </a:endParaRPr>
                    </a:p>
                  </a:txBody>
                  <a:tcPr marL="68580" marR="68580" marT="0" marB="0"/>
                </a:tc>
                <a:tc>
                  <a:txBody>
                    <a:bodyPr/>
                    <a:lstStyle/>
                    <a:p>
                      <a:pPr algn="ctr">
                        <a:spcBef>
                          <a:spcPts val="600"/>
                        </a:spcBef>
                        <a:spcAft>
                          <a:spcPts val="0"/>
                        </a:spcAft>
                      </a:pPr>
                      <a:r>
                        <a:rPr lang="es-MX" sz="1600" b="1" dirty="0">
                          <a:effectLst/>
                          <a:latin typeface="+mj-lt"/>
                          <a:cs typeface="Calibri"/>
                        </a:rPr>
                        <a:t>Honorario máximo por hora de dedicación</a:t>
                      </a:r>
                      <a:endParaRPr lang="es-CL" sz="1600" dirty="0">
                        <a:effectLst/>
                        <a:latin typeface="+mj-lt"/>
                      </a:endParaRPr>
                    </a:p>
                  </a:txBody>
                  <a:tcPr marL="68580" marR="68580" marT="0" marB="0"/>
                </a:tc>
              </a:tr>
              <a:tr h="0">
                <a:tc>
                  <a:txBody>
                    <a:bodyPr/>
                    <a:lstStyle/>
                    <a:p>
                      <a:pPr>
                        <a:spcBef>
                          <a:spcPts val="600"/>
                        </a:spcBef>
                        <a:spcAft>
                          <a:spcPts val="0"/>
                        </a:spcAft>
                      </a:pPr>
                      <a:r>
                        <a:rPr lang="es-MX" sz="1600" b="1" dirty="0">
                          <a:solidFill>
                            <a:schemeClr val="tx1">
                              <a:lumMod val="50000"/>
                              <a:lumOff val="50000"/>
                            </a:schemeClr>
                          </a:solidFill>
                          <a:effectLst/>
                          <a:latin typeface="+mj-lt"/>
                        </a:rPr>
                        <a:t>Profesional &gt; 5 años de experiencia</a:t>
                      </a:r>
                      <a:endParaRPr lang="es-CL" sz="1600" b="1" dirty="0">
                        <a:solidFill>
                          <a:schemeClr val="tx1">
                            <a:lumMod val="50000"/>
                            <a:lumOff val="50000"/>
                          </a:schemeClr>
                        </a:solidFill>
                        <a:effectLst/>
                        <a:latin typeface="+mj-lt"/>
                      </a:endParaRPr>
                    </a:p>
                  </a:txBody>
                  <a:tcPr marL="68580" marR="68580" marT="0" marB="0"/>
                </a:tc>
                <a:tc>
                  <a:txBody>
                    <a:bodyPr/>
                    <a:lstStyle/>
                    <a:p>
                      <a:pPr algn="ctr">
                        <a:spcAft>
                          <a:spcPts val="0"/>
                        </a:spcAft>
                      </a:pPr>
                      <a:r>
                        <a:rPr lang="es-MX" sz="1600" b="1" dirty="0">
                          <a:solidFill>
                            <a:schemeClr val="tx1">
                              <a:lumMod val="50000"/>
                              <a:lumOff val="50000"/>
                            </a:schemeClr>
                          </a:solidFill>
                          <a:effectLst/>
                          <a:latin typeface="+mj-lt"/>
                          <a:cs typeface="Calibri"/>
                        </a:rPr>
                        <a:t>$15.000.-</a:t>
                      </a:r>
                      <a:endParaRPr lang="es-CL" sz="1600" b="1" dirty="0">
                        <a:solidFill>
                          <a:schemeClr val="tx1">
                            <a:lumMod val="50000"/>
                            <a:lumOff val="50000"/>
                          </a:schemeClr>
                        </a:solidFill>
                        <a:effectLst/>
                        <a:latin typeface="+mj-lt"/>
                      </a:endParaRPr>
                    </a:p>
                  </a:txBody>
                  <a:tcPr marL="68580" marR="68580" marT="0" marB="0"/>
                </a:tc>
              </a:tr>
              <a:tr h="0">
                <a:tc>
                  <a:txBody>
                    <a:bodyPr/>
                    <a:lstStyle/>
                    <a:p>
                      <a:pPr>
                        <a:spcBef>
                          <a:spcPts val="600"/>
                        </a:spcBef>
                        <a:spcAft>
                          <a:spcPts val="0"/>
                        </a:spcAft>
                      </a:pPr>
                      <a:r>
                        <a:rPr lang="es-MX" sz="1600" b="1" dirty="0">
                          <a:solidFill>
                            <a:schemeClr val="tx1">
                              <a:lumMod val="50000"/>
                              <a:lumOff val="50000"/>
                            </a:schemeClr>
                          </a:solidFill>
                          <a:effectLst/>
                          <a:latin typeface="+mj-lt"/>
                        </a:rPr>
                        <a:t>Profesional &lt; 5 años de experiencia</a:t>
                      </a:r>
                      <a:endParaRPr lang="es-CL" sz="1600" b="1" dirty="0">
                        <a:solidFill>
                          <a:schemeClr val="tx1">
                            <a:lumMod val="50000"/>
                            <a:lumOff val="50000"/>
                          </a:schemeClr>
                        </a:solidFill>
                        <a:effectLst/>
                        <a:latin typeface="+mj-lt"/>
                      </a:endParaRPr>
                    </a:p>
                  </a:txBody>
                  <a:tcPr marL="68580" marR="68580" marT="0" marB="0"/>
                </a:tc>
                <a:tc>
                  <a:txBody>
                    <a:bodyPr/>
                    <a:lstStyle/>
                    <a:p>
                      <a:pPr algn="ctr">
                        <a:spcAft>
                          <a:spcPts val="0"/>
                        </a:spcAft>
                      </a:pPr>
                      <a:r>
                        <a:rPr lang="es-MX" sz="1600" b="1" dirty="0">
                          <a:solidFill>
                            <a:schemeClr val="tx1">
                              <a:lumMod val="50000"/>
                              <a:lumOff val="50000"/>
                            </a:schemeClr>
                          </a:solidFill>
                          <a:effectLst/>
                          <a:latin typeface="+mj-lt"/>
                        </a:rPr>
                        <a:t>$ </a:t>
                      </a:r>
                      <a:r>
                        <a:rPr lang="es-MX" sz="1600" b="1" dirty="0">
                          <a:solidFill>
                            <a:schemeClr val="tx1">
                              <a:lumMod val="50000"/>
                              <a:lumOff val="50000"/>
                            </a:schemeClr>
                          </a:solidFill>
                          <a:effectLst/>
                          <a:latin typeface="+mj-lt"/>
                          <a:cs typeface="Calibri"/>
                        </a:rPr>
                        <a:t>10.000.-</a:t>
                      </a:r>
                      <a:endParaRPr lang="es-CL" sz="1600" b="1" dirty="0">
                        <a:solidFill>
                          <a:schemeClr val="tx1">
                            <a:lumMod val="50000"/>
                            <a:lumOff val="50000"/>
                          </a:schemeClr>
                        </a:solidFill>
                        <a:effectLst/>
                        <a:latin typeface="+mj-lt"/>
                      </a:endParaRPr>
                    </a:p>
                  </a:txBody>
                  <a:tcPr marL="68580" marR="68580" marT="0" marB="0"/>
                </a:tc>
              </a:tr>
              <a:tr h="0">
                <a:tc>
                  <a:txBody>
                    <a:bodyPr/>
                    <a:lstStyle/>
                    <a:p>
                      <a:pPr marL="0" marR="0" indent="0" algn="l" defTabSz="457200" rtl="0" eaLnBrk="1" fontAlgn="auto" latinLnBrk="0" hangingPunct="1">
                        <a:lnSpc>
                          <a:spcPct val="100000"/>
                        </a:lnSpc>
                        <a:spcBef>
                          <a:spcPts val="600"/>
                        </a:spcBef>
                        <a:spcAft>
                          <a:spcPts val="0"/>
                        </a:spcAft>
                        <a:buClrTx/>
                        <a:buSzTx/>
                        <a:buFontTx/>
                        <a:buNone/>
                        <a:tabLst/>
                        <a:defRPr/>
                      </a:pPr>
                      <a:r>
                        <a:rPr lang="es-MX" sz="1600" b="1" kern="1200" dirty="0" smtClean="0">
                          <a:solidFill>
                            <a:schemeClr val="tx1">
                              <a:lumMod val="50000"/>
                              <a:lumOff val="50000"/>
                            </a:schemeClr>
                          </a:solidFill>
                          <a:effectLst/>
                          <a:latin typeface="+mj-lt"/>
                          <a:ea typeface="+mn-ea"/>
                          <a:cs typeface="+mn-cs"/>
                        </a:rPr>
                        <a:t>Persona sin título profesional pero con experiencia acreditable  &gt; 5 años de experiencia</a:t>
                      </a:r>
                      <a:endParaRPr lang="es-CL" sz="1600" b="1" kern="1200" dirty="0" smtClean="0">
                        <a:solidFill>
                          <a:schemeClr val="tx1">
                            <a:lumMod val="50000"/>
                            <a:lumOff val="50000"/>
                          </a:schemeClr>
                        </a:solidFill>
                        <a:effectLst/>
                        <a:latin typeface="+mj-lt"/>
                        <a:ea typeface="+mn-ea"/>
                        <a:cs typeface="+mn-cs"/>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600" b="1" kern="1200" dirty="0" smtClean="0">
                          <a:solidFill>
                            <a:schemeClr val="tx1">
                              <a:lumMod val="50000"/>
                              <a:lumOff val="50000"/>
                            </a:schemeClr>
                          </a:solidFill>
                          <a:effectLst/>
                          <a:latin typeface="+mn-lt"/>
                          <a:ea typeface="+mn-ea"/>
                          <a:cs typeface="+mn-cs"/>
                        </a:rPr>
                        <a:t>$ </a:t>
                      </a:r>
                      <a:r>
                        <a:rPr lang="es-MX" sz="1600" b="1" kern="1200" dirty="0" smtClean="0">
                          <a:solidFill>
                            <a:schemeClr val="tx1">
                              <a:lumMod val="50000"/>
                              <a:lumOff val="50000"/>
                            </a:schemeClr>
                          </a:solidFill>
                          <a:effectLst/>
                          <a:latin typeface="+mn-lt"/>
                          <a:ea typeface="+mn-ea"/>
                          <a:cs typeface="Calibri"/>
                        </a:rPr>
                        <a:t>8.000.-</a:t>
                      </a:r>
                      <a:endParaRPr lang="es-CL" sz="1600" b="1" kern="1200" dirty="0" smtClean="0">
                        <a:solidFill>
                          <a:schemeClr val="tx1">
                            <a:lumMod val="50000"/>
                            <a:lumOff val="50000"/>
                          </a:schemeClr>
                        </a:solidFill>
                        <a:effectLst/>
                        <a:latin typeface="+mn-lt"/>
                        <a:ea typeface="+mn-ea"/>
                        <a:cs typeface="+mn-cs"/>
                      </a:endParaRPr>
                    </a:p>
                  </a:txBody>
                  <a:tcPr marL="68580" marR="68580" marT="0" marB="0" anchor="ctr"/>
                </a:tc>
              </a:tr>
              <a:tr h="0">
                <a:tc>
                  <a:txBody>
                    <a:bodyPr/>
                    <a:lstStyle/>
                    <a:p>
                      <a:pPr>
                        <a:spcBef>
                          <a:spcPts val="600"/>
                        </a:spcBef>
                        <a:spcAft>
                          <a:spcPts val="0"/>
                        </a:spcAft>
                      </a:pPr>
                      <a:r>
                        <a:rPr lang="es-MX" sz="1600" b="1" dirty="0">
                          <a:solidFill>
                            <a:schemeClr val="tx1">
                              <a:lumMod val="50000"/>
                              <a:lumOff val="50000"/>
                            </a:schemeClr>
                          </a:solidFill>
                          <a:effectLst/>
                          <a:latin typeface="+mj-lt"/>
                          <a:cs typeface="Calibri"/>
                        </a:rPr>
                        <a:t>Técnico</a:t>
                      </a:r>
                      <a:endParaRPr lang="es-CL" sz="1600" b="1" dirty="0">
                        <a:solidFill>
                          <a:schemeClr val="tx1">
                            <a:lumMod val="50000"/>
                            <a:lumOff val="50000"/>
                          </a:schemeClr>
                        </a:solidFill>
                        <a:effectLst/>
                        <a:latin typeface="+mj-lt"/>
                      </a:endParaRPr>
                    </a:p>
                  </a:txBody>
                  <a:tcPr marL="68580" marR="68580" marT="0" marB="0"/>
                </a:tc>
                <a:tc>
                  <a:txBody>
                    <a:bodyPr/>
                    <a:lstStyle/>
                    <a:p>
                      <a:pPr algn="ctr">
                        <a:spcAft>
                          <a:spcPts val="0"/>
                        </a:spcAft>
                      </a:pPr>
                      <a:r>
                        <a:rPr lang="es-MX" sz="1600" b="1" dirty="0">
                          <a:solidFill>
                            <a:schemeClr val="tx1">
                              <a:lumMod val="50000"/>
                              <a:lumOff val="50000"/>
                            </a:schemeClr>
                          </a:solidFill>
                          <a:effectLst/>
                          <a:latin typeface="+mj-lt"/>
                        </a:rPr>
                        <a:t>$ 6</a:t>
                      </a:r>
                      <a:r>
                        <a:rPr lang="es-MX" sz="1600" b="1" dirty="0" smtClean="0">
                          <a:solidFill>
                            <a:schemeClr val="tx1">
                              <a:lumMod val="50000"/>
                              <a:lumOff val="50000"/>
                            </a:schemeClr>
                          </a:solidFill>
                          <a:effectLst/>
                          <a:latin typeface="+mj-lt"/>
                          <a:cs typeface="Calibri"/>
                        </a:rPr>
                        <a:t>.000</a:t>
                      </a:r>
                      <a:r>
                        <a:rPr lang="es-MX" sz="1600" b="1" dirty="0">
                          <a:solidFill>
                            <a:schemeClr val="tx1">
                              <a:lumMod val="50000"/>
                              <a:lumOff val="50000"/>
                            </a:schemeClr>
                          </a:solidFill>
                          <a:effectLst/>
                          <a:latin typeface="+mj-lt"/>
                          <a:cs typeface="Calibri"/>
                        </a:rPr>
                        <a:t>.-</a:t>
                      </a:r>
                      <a:endParaRPr lang="es-CL" sz="1600" b="1" dirty="0">
                        <a:solidFill>
                          <a:schemeClr val="tx1">
                            <a:lumMod val="50000"/>
                            <a:lumOff val="50000"/>
                          </a:schemeClr>
                        </a:solidFill>
                        <a:effectLst/>
                        <a:latin typeface="+mj-lt"/>
                      </a:endParaRPr>
                    </a:p>
                  </a:txBody>
                  <a:tcPr marL="68580" marR="68580" marT="0" marB="0"/>
                </a:tc>
              </a:tr>
              <a:tr h="0">
                <a:tc>
                  <a:txBody>
                    <a:bodyPr/>
                    <a:lstStyle/>
                    <a:p>
                      <a:pPr>
                        <a:spcBef>
                          <a:spcPts val="600"/>
                        </a:spcBef>
                        <a:spcAft>
                          <a:spcPts val="0"/>
                        </a:spcAft>
                      </a:pPr>
                      <a:r>
                        <a:rPr lang="es-MX" sz="1600" b="1">
                          <a:solidFill>
                            <a:schemeClr val="tx1">
                              <a:lumMod val="50000"/>
                              <a:lumOff val="50000"/>
                            </a:schemeClr>
                          </a:solidFill>
                          <a:effectLst/>
                          <a:latin typeface="+mj-lt"/>
                          <a:cs typeface="Calibri"/>
                        </a:rPr>
                        <a:t>Administrativo</a:t>
                      </a:r>
                      <a:endParaRPr lang="es-CL" sz="1600" b="1">
                        <a:solidFill>
                          <a:schemeClr val="tx1">
                            <a:lumMod val="50000"/>
                            <a:lumOff val="50000"/>
                          </a:schemeClr>
                        </a:solidFill>
                        <a:effectLst/>
                        <a:latin typeface="+mj-lt"/>
                      </a:endParaRPr>
                    </a:p>
                  </a:txBody>
                  <a:tcPr marL="68580" marR="68580" marT="0" marB="0"/>
                </a:tc>
                <a:tc>
                  <a:txBody>
                    <a:bodyPr/>
                    <a:lstStyle/>
                    <a:p>
                      <a:pPr algn="ctr">
                        <a:spcAft>
                          <a:spcPts val="0"/>
                        </a:spcAft>
                      </a:pPr>
                      <a:r>
                        <a:rPr lang="es-MX" sz="1600" b="1" dirty="0">
                          <a:solidFill>
                            <a:schemeClr val="tx1">
                              <a:lumMod val="50000"/>
                              <a:lumOff val="50000"/>
                            </a:schemeClr>
                          </a:solidFill>
                          <a:effectLst/>
                          <a:latin typeface="+mj-lt"/>
                        </a:rPr>
                        <a:t>$ </a:t>
                      </a:r>
                      <a:r>
                        <a:rPr lang="es-MX" sz="1600" b="1" dirty="0">
                          <a:solidFill>
                            <a:schemeClr val="tx1">
                              <a:lumMod val="50000"/>
                              <a:lumOff val="50000"/>
                            </a:schemeClr>
                          </a:solidFill>
                          <a:effectLst/>
                          <a:latin typeface="+mj-lt"/>
                          <a:cs typeface="Calibri"/>
                        </a:rPr>
                        <a:t>4.000.-</a:t>
                      </a:r>
                      <a:endParaRPr lang="es-CL" sz="1600" b="1" dirty="0">
                        <a:solidFill>
                          <a:schemeClr val="tx1">
                            <a:lumMod val="50000"/>
                            <a:lumOff val="50000"/>
                          </a:schemeClr>
                        </a:solidFill>
                        <a:effectLst/>
                        <a:latin typeface="+mj-lt"/>
                      </a:endParaRPr>
                    </a:p>
                  </a:txBody>
                  <a:tcPr marL="68580" marR="68580" marT="0" marB="0"/>
                </a:tc>
              </a:tr>
            </a:tbl>
          </a:graphicData>
        </a:graphic>
      </p:graphicFrame>
      <p:sp>
        <p:nvSpPr>
          <p:cNvPr id="6" name="1 Título"/>
          <p:cNvSpPr txBox="1">
            <a:spLocks/>
          </p:cNvSpPr>
          <p:nvPr/>
        </p:nvSpPr>
        <p:spPr bwMode="auto">
          <a:xfrm>
            <a:off x="367927" y="53752"/>
            <a:ext cx="8164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600" b="1"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buFontTx/>
              <a:buNone/>
            </a:pPr>
            <a:r>
              <a:rPr lang="es-CL" dirty="0" smtClean="0">
                <a:solidFill>
                  <a:schemeClr val="tx2"/>
                </a:solidFill>
                <a:latin typeface="+mj-lt"/>
              </a:rPr>
              <a:t>TALLERES DE CAPACITACIÓN</a:t>
            </a:r>
            <a:endParaRPr lang="es-CL" dirty="0">
              <a:solidFill>
                <a:schemeClr val="tx2"/>
              </a:solidFill>
              <a:latin typeface="+mj-lt"/>
            </a:endParaRPr>
          </a:p>
        </p:txBody>
      </p:sp>
    </p:spTree>
    <p:extLst>
      <p:ext uri="{BB962C8B-B14F-4D97-AF65-F5344CB8AC3E}">
        <p14:creationId xmlns:p14="http://schemas.microsoft.com/office/powerpoint/2010/main" val="525938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2400" y="1477963"/>
            <a:ext cx="8380040" cy="4525962"/>
          </a:xfrm>
        </p:spPr>
        <p:txBody>
          <a:bodyPr/>
          <a:lstStyle/>
          <a:p>
            <a:pPr lvl="0"/>
            <a:r>
              <a:rPr lang="es-ES" sz="2400" b="1" dirty="0" smtClean="0">
                <a:solidFill>
                  <a:schemeClr val="tx2"/>
                </a:solidFill>
              </a:rPr>
              <a:t>ÍTEMS FINANCIABLES</a:t>
            </a:r>
          </a:p>
          <a:p>
            <a:pPr marL="914400" lvl="3" indent="-457200">
              <a:spcBef>
                <a:spcPct val="0"/>
              </a:spcBef>
            </a:pPr>
            <a:r>
              <a:rPr lang="es-MX" sz="2400" b="1" dirty="0" smtClean="0">
                <a:solidFill>
                  <a:schemeClr val="tx1">
                    <a:lumMod val="50000"/>
                    <a:lumOff val="50000"/>
                  </a:schemeClr>
                </a:solidFill>
              </a:rPr>
              <a:t>Materiales </a:t>
            </a:r>
            <a:r>
              <a:rPr lang="es-MX" sz="2400" b="1" dirty="0">
                <a:solidFill>
                  <a:schemeClr val="tx1">
                    <a:lumMod val="50000"/>
                    <a:lumOff val="50000"/>
                  </a:schemeClr>
                </a:solidFill>
              </a:rPr>
              <a:t>y </a:t>
            </a:r>
            <a:r>
              <a:rPr lang="es-MX" sz="2400" b="1" dirty="0" smtClean="0">
                <a:solidFill>
                  <a:schemeClr val="tx1">
                    <a:lumMod val="50000"/>
                    <a:lumOff val="50000"/>
                  </a:schemeClr>
                </a:solidFill>
              </a:rPr>
              <a:t>Equipos</a:t>
            </a:r>
            <a:r>
              <a:rPr lang="es-MX" sz="2400" b="1" dirty="0">
                <a:solidFill>
                  <a:schemeClr val="tx1">
                    <a:lumMod val="50000"/>
                    <a:lumOff val="50000"/>
                  </a:schemeClr>
                </a:solidFill>
              </a:rPr>
              <a:t>. </a:t>
            </a:r>
            <a:r>
              <a:rPr lang="es-MX" sz="2400" dirty="0">
                <a:solidFill>
                  <a:schemeClr val="tx1">
                    <a:lumMod val="50000"/>
                    <a:lumOff val="50000"/>
                  </a:schemeClr>
                </a:solidFill>
              </a:rPr>
              <a:t>M</a:t>
            </a:r>
            <a:r>
              <a:rPr lang="es-MX" sz="2400" dirty="0">
                <a:solidFill>
                  <a:schemeClr val="tx1">
                    <a:lumMod val="50000"/>
                    <a:lumOff val="50000"/>
                  </a:schemeClr>
                </a:solidFill>
                <a:cs typeface="ヒラギノ角ゴ Pro W3" charset="-128"/>
              </a:rPr>
              <a:t>áximo </a:t>
            </a:r>
            <a:r>
              <a:rPr lang="es-MX" sz="2400" b="1" dirty="0" smtClean="0">
                <a:solidFill>
                  <a:schemeClr val="tx1">
                    <a:lumMod val="50000"/>
                    <a:lumOff val="50000"/>
                  </a:schemeClr>
                </a:solidFill>
                <a:cs typeface="ヒラギノ角ゴ Pro W3" charset="-128"/>
              </a:rPr>
              <a:t>46% </a:t>
            </a:r>
            <a:r>
              <a:rPr lang="es-MX" sz="2400" dirty="0">
                <a:solidFill>
                  <a:schemeClr val="tx1">
                    <a:lumMod val="50000"/>
                    <a:lumOff val="50000"/>
                  </a:schemeClr>
                </a:solidFill>
                <a:cs typeface="ヒラギノ角ゴ Pro W3" charset="-128"/>
              </a:rPr>
              <a:t>del aporte total solicitado a la Subsecretaría para el </a:t>
            </a:r>
            <a:r>
              <a:rPr lang="es-MX" sz="2400" dirty="0" smtClean="0">
                <a:solidFill>
                  <a:schemeClr val="tx1">
                    <a:lumMod val="50000"/>
                    <a:lumOff val="50000"/>
                  </a:schemeClr>
                </a:solidFill>
                <a:cs typeface="ヒラギノ角ゴ Pro W3" charset="-128"/>
              </a:rPr>
              <a:t>taller.</a:t>
            </a:r>
            <a:endParaRPr lang="es-CL" sz="2400" dirty="0" smtClean="0">
              <a:solidFill>
                <a:schemeClr val="tx1">
                  <a:lumMod val="50000"/>
                  <a:lumOff val="50000"/>
                </a:schemeClr>
              </a:solidFill>
              <a:cs typeface="ヒラギノ角ゴ Pro W3" charset="-128"/>
            </a:endParaRPr>
          </a:p>
          <a:p>
            <a:pPr marL="914400" lvl="3" indent="-457200">
              <a:spcBef>
                <a:spcPct val="0"/>
              </a:spcBef>
            </a:pPr>
            <a:r>
              <a:rPr lang="es-MX" sz="2400" b="1" dirty="0" smtClean="0">
                <a:solidFill>
                  <a:schemeClr val="tx1">
                    <a:lumMod val="50000"/>
                    <a:lumOff val="50000"/>
                  </a:schemeClr>
                </a:solidFill>
              </a:rPr>
              <a:t>Insumos</a:t>
            </a:r>
            <a:r>
              <a:rPr lang="es-MX" sz="2400" b="1" dirty="0">
                <a:solidFill>
                  <a:schemeClr val="tx1">
                    <a:lumMod val="50000"/>
                    <a:lumOff val="50000"/>
                  </a:schemeClr>
                </a:solidFill>
              </a:rPr>
              <a:t>. </a:t>
            </a:r>
            <a:r>
              <a:rPr lang="es-MX" sz="2400" dirty="0">
                <a:solidFill>
                  <a:schemeClr val="tx1">
                    <a:lumMod val="50000"/>
                    <a:lumOff val="50000"/>
                  </a:schemeClr>
                </a:solidFill>
              </a:rPr>
              <a:t>M</a:t>
            </a:r>
            <a:r>
              <a:rPr lang="es-MX" sz="2400" dirty="0">
                <a:solidFill>
                  <a:schemeClr val="tx1">
                    <a:lumMod val="50000"/>
                    <a:lumOff val="50000"/>
                  </a:schemeClr>
                </a:solidFill>
                <a:cs typeface="ヒラギノ角ゴ Pro W3" charset="-128"/>
              </a:rPr>
              <a:t>áximo </a:t>
            </a:r>
            <a:r>
              <a:rPr lang="es-MX" sz="2400" b="1" dirty="0" smtClean="0">
                <a:solidFill>
                  <a:schemeClr val="tx1">
                    <a:lumMod val="50000"/>
                    <a:lumOff val="50000"/>
                  </a:schemeClr>
                </a:solidFill>
                <a:cs typeface="ヒラギノ角ゴ Pro W3" charset="-128"/>
              </a:rPr>
              <a:t>1% </a:t>
            </a:r>
            <a:r>
              <a:rPr lang="es-MX" sz="2400" dirty="0">
                <a:solidFill>
                  <a:schemeClr val="tx1">
                    <a:lumMod val="50000"/>
                    <a:lumOff val="50000"/>
                  </a:schemeClr>
                </a:solidFill>
                <a:cs typeface="ヒラギノ角ゴ Pro W3" charset="-128"/>
              </a:rPr>
              <a:t>del aporte total </a:t>
            </a:r>
            <a:r>
              <a:rPr lang="es-MX" sz="2400" dirty="0" smtClean="0">
                <a:solidFill>
                  <a:schemeClr val="tx1">
                    <a:lumMod val="50000"/>
                    <a:lumOff val="50000"/>
                  </a:schemeClr>
                </a:solidFill>
                <a:cs typeface="ヒラギノ角ゴ Pro W3" charset="-128"/>
              </a:rPr>
              <a:t>solicitado.</a:t>
            </a:r>
            <a:endParaRPr lang="es-CL" sz="2400" dirty="0" smtClean="0">
              <a:solidFill>
                <a:schemeClr val="tx1">
                  <a:lumMod val="50000"/>
                  <a:lumOff val="50000"/>
                </a:schemeClr>
              </a:solidFill>
              <a:cs typeface="ヒラギノ角ゴ Pro W3" charset="-128"/>
            </a:endParaRPr>
          </a:p>
          <a:p>
            <a:pPr marL="914400" lvl="3" indent="-457200">
              <a:spcBef>
                <a:spcPct val="0"/>
              </a:spcBef>
            </a:pPr>
            <a:r>
              <a:rPr lang="es-MX" sz="2400" b="1" dirty="0" smtClean="0">
                <a:solidFill>
                  <a:schemeClr val="tx1">
                    <a:lumMod val="50000"/>
                    <a:lumOff val="50000"/>
                  </a:schemeClr>
                </a:solidFill>
              </a:rPr>
              <a:t>Servicios </a:t>
            </a:r>
            <a:r>
              <a:rPr lang="es-MX" sz="2400" b="1" dirty="0">
                <a:solidFill>
                  <a:schemeClr val="tx1">
                    <a:lumMod val="50000"/>
                    <a:lumOff val="50000"/>
                  </a:schemeClr>
                </a:solidFill>
              </a:rPr>
              <a:t>de </a:t>
            </a:r>
            <a:r>
              <a:rPr lang="es-MX" sz="2400" b="1" dirty="0" smtClean="0">
                <a:solidFill>
                  <a:schemeClr val="tx1">
                    <a:lumMod val="50000"/>
                    <a:lumOff val="50000"/>
                  </a:schemeClr>
                </a:solidFill>
              </a:rPr>
              <a:t>Arriendo</a:t>
            </a:r>
            <a:r>
              <a:rPr lang="es-MX" sz="2400" b="1" dirty="0">
                <a:solidFill>
                  <a:schemeClr val="tx1">
                    <a:lumMod val="50000"/>
                    <a:lumOff val="50000"/>
                  </a:schemeClr>
                </a:solidFill>
              </a:rPr>
              <a:t>. </a:t>
            </a:r>
            <a:r>
              <a:rPr lang="es-MX" sz="2400" dirty="0">
                <a:solidFill>
                  <a:schemeClr val="tx1">
                    <a:lumMod val="50000"/>
                    <a:lumOff val="50000"/>
                  </a:schemeClr>
                </a:solidFill>
              </a:rPr>
              <a:t>M</a:t>
            </a:r>
            <a:r>
              <a:rPr lang="es-MX" sz="2400" dirty="0">
                <a:solidFill>
                  <a:schemeClr val="tx1">
                    <a:lumMod val="50000"/>
                    <a:lumOff val="50000"/>
                  </a:schemeClr>
                </a:solidFill>
                <a:cs typeface="ヒラギノ角ゴ Pro W3" charset="-128"/>
              </a:rPr>
              <a:t>áximo </a:t>
            </a:r>
            <a:r>
              <a:rPr lang="es-MX" sz="2400" b="1" dirty="0">
                <a:solidFill>
                  <a:schemeClr val="tx1">
                    <a:lumMod val="50000"/>
                    <a:lumOff val="50000"/>
                  </a:schemeClr>
                </a:solidFill>
                <a:cs typeface="ヒラギノ角ゴ Pro W3" charset="-128"/>
              </a:rPr>
              <a:t>7</a:t>
            </a:r>
            <a:r>
              <a:rPr lang="es-MX" sz="2400" b="1" dirty="0" smtClean="0">
                <a:solidFill>
                  <a:schemeClr val="tx1">
                    <a:lumMod val="50000"/>
                    <a:lumOff val="50000"/>
                  </a:schemeClr>
                </a:solidFill>
                <a:cs typeface="ヒラギノ角ゴ Pro W3" charset="-128"/>
              </a:rPr>
              <a:t>% </a:t>
            </a:r>
            <a:r>
              <a:rPr lang="es-MX" sz="2400" dirty="0">
                <a:solidFill>
                  <a:schemeClr val="tx1">
                    <a:lumMod val="50000"/>
                    <a:lumOff val="50000"/>
                  </a:schemeClr>
                </a:solidFill>
                <a:cs typeface="ヒラギノ角ゴ Pro W3" charset="-128"/>
              </a:rPr>
              <a:t>del aporte total </a:t>
            </a:r>
            <a:r>
              <a:rPr lang="es-MX" sz="2400" dirty="0" smtClean="0">
                <a:solidFill>
                  <a:schemeClr val="tx1">
                    <a:lumMod val="50000"/>
                    <a:lumOff val="50000"/>
                  </a:schemeClr>
                </a:solidFill>
                <a:cs typeface="ヒラギノ角ゴ Pro W3" charset="-128"/>
              </a:rPr>
              <a:t>solicitado.</a:t>
            </a:r>
          </a:p>
          <a:p>
            <a:pPr marL="914400" lvl="3" indent="-457200">
              <a:spcBef>
                <a:spcPct val="0"/>
              </a:spcBef>
            </a:pPr>
            <a:r>
              <a:rPr lang="es-MX" sz="2400" b="1" dirty="0" smtClean="0">
                <a:solidFill>
                  <a:schemeClr val="tx1">
                    <a:lumMod val="50000"/>
                    <a:lumOff val="50000"/>
                  </a:schemeClr>
                </a:solidFill>
              </a:rPr>
              <a:t>Alimentación</a:t>
            </a:r>
            <a:r>
              <a:rPr lang="es-MX" sz="2400" b="1" dirty="0">
                <a:solidFill>
                  <a:schemeClr val="tx1">
                    <a:lumMod val="50000"/>
                    <a:lumOff val="50000"/>
                  </a:schemeClr>
                </a:solidFill>
              </a:rPr>
              <a:t>. </a:t>
            </a:r>
            <a:r>
              <a:rPr lang="es-MX" sz="2400" dirty="0">
                <a:solidFill>
                  <a:schemeClr val="tx1">
                    <a:lumMod val="50000"/>
                    <a:lumOff val="50000"/>
                  </a:schemeClr>
                </a:solidFill>
              </a:rPr>
              <a:t>M</a:t>
            </a:r>
            <a:r>
              <a:rPr lang="es-MX" sz="2400" dirty="0">
                <a:solidFill>
                  <a:schemeClr val="tx1">
                    <a:lumMod val="50000"/>
                    <a:lumOff val="50000"/>
                  </a:schemeClr>
                </a:solidFill>
                <a:cs typeface="ヒラギノ角ゴ Pro W3" charset="-128"/>
              </a:rPr>
              <a:t>áximo </a:t>
            </a:r>
            <a:r>
              <a:rPr lang="es-MX" sz="2400" b="1" dirty="0">
                <a:solidFill>
                  <a:schemeClr val="tx1">
                    <a:lumMod val="50000"/>
                    <a:lumOff val="50000"/>
                  </a:schemeClr>
                </a:solidFill>
                <a:cs typeface="ヒラギノ角ゴ Pro W3" charset="-128"/>
              </a:rPr>
              <a:t>3</a:t>
            </a:r>
            <a:r>
              <a:rPr lang="es-MX" sz="2400" b="1" dirty="0" smtClean="0">
                <a:solidFill>
                  <a:schemeClr val="tx1">
                    <a:lumMod val="50000"/>
                    <a:lumOff val="50000"/>
                  </a:schemeClr>
                </a:solidFill>
                <a:cs typeface="ヒラギノ角ゴ Pro W3" charset="-128"/>
              </a:rPr>
              <a:t>% </a:t>
            </a:r>
            <a:r>
              <a:rPr lang="es-MX" sz="2400" dirty="0">
                <a:solidFill>
                  <a:schemeClr val="tx1">
                    <a:lumMod val="50000"/>
                    <a:lumOff val="50000"/>
                  </a:schemeClr>
                </a:solidFill>
                <a:cs typeface="ヒラギノ角ゴ Pro W3" charset="-128"/>
              </a:rPr>
              <a:t>del aporte total </a:t>
            </a:r>
            <a:r>
              <a:rPr lang="es-MX" sz="2400" dirty="0" smtClean="0">
                <a:solidFill>
                  <a:schemeClr val="tx1">
                    <a:lumMod val="50000"/>
                    <a:lumOff val="50000"/>
                  </a:schemeClr>
                </a:solidFill>
                <a:cs typeface="ヒラギノ角ゴ Pro W3" charset="-128"/>
              </a:rPr>
              <a:t>solicitado.</a:t>
            </a:r>
            <a:endParaRPr lang="es-CL" sz="2400" dirty="0" smtClean="0">
              <a:solidFill>
                <a:schemeClr val="tx1">
                  <a:lumMod val="50000"/>
                  <a:lumOff val="50000"/>
                </a:schemeClr>
              </a:solidFill>
              <a:cs typeface="ヒラギノ角ゴ Pro W3" charset="-128"/>
            </a:endParaRPr>
          </a:p>
          <a:p>
            <a:pPr marL="914400" lvl="3" indent="-457200">
              <a:spcBef>
                <a:spcPct val="0"/>
              </a:spcBef>
            </a:pPr>
            <a:r>
              <a:rPr lang="es-MX" sz="2400" b="1" dirty="0" smtClean="0">
                <a:solidFill>
                  <a:schemeClr val="tx1">
                    <a:lumMod val="50000"/>
                    <a:lumOff val="50000"/>
                  </a:schemeClr>
                </a:solidFill>
              </a:rPr>
              <a:t>Traslados</a:t>
            </a:r>
            <a:r>
              <a:rPr lang="es-MX" sz="2400" b="1" dirty="0">
                <a:solidFill>
                  <a:schemeClr val="tx1">
                    <a:lumMod val="50000"/>
                    <a:lumOff val="50000"/>
                  </a:schemeClr>
                </a:solidFill>
              </a:rPr>
              <a:t>. </a:t>
            </a:r>
            <a:r>
              <a:rPr lang="es-MX" sz="2400" dirty="0">
                <a:solidFill>
                  <a:schemeClr val="tx1">
                    <a:lumMod val="50000"/>
                    <a:lumOff val="50000"/>
                  </a:schemeClr>
                </a:solidFill>
              </a:rPr>
              <a:t>M</a:t>
            </a:r>
            <a:r>
              <a:rPr lang="es-MX" sz="2400" dirty="0">
                <a:solidFill>
                  <a:schemeClr val="tx1">
                    <a:lumMod val="50000"/>
                    <a:lumOff val="50000"/>
                  </a:schemeClr>
                </a:solidFill>
                <a:cs typeface="ヒラギノ角ゴ Pro W3" charset="-128"/>
              </a:rPr>
              <a:t>áximo </a:t>
            </a:r>
            <a:r>
              <a:rPr lang="es-MX" sz="2400" b="1" dirty="0">
                <a:solidFill>
                  <a:schemeClr val="tx1">
                    <a:lumMod val="50000"/>
                    <a:lumOff val="50000"/>
                  </a:schemeClr>
                </a:solidFill>
                <a:cs typeface="ヒラギノ角ゴ Pro W3" charset="-128"/>
              </a:rPr>
              <a:t>7</a:t>
            </a:r>
            <a:r>
              <a:rPr lang="es-MX" sz="2400" b="1" dirty="0" smtClean="0">
                <a:solidFill>
                  <a:schemeClr val="tx1">
                    <a:lumMod val="50000"/>
                    <a:lumOff val="50000"/>
                  </a:schemeClr>
                </a:solidFill>
                <a:cs typeface="ヒラギノ角ゴ Pro W3" charset="-128"/>
              </a:rPr>
              <a:t>% </a:t>
            </a:r>
            <a:r>
              <a:rPr lang="es-MX" sz="2400" dirty="0">
                <a:solidFill>
                  <a:schemeClr val="tx1">
                    <a:lumMod val="50000"/>
                    <a:lumOff val="50000"/>
                  </a:schemeClr>
                </a:solidFill>
                <a:cs typeface="ヒラギノ角ゴ Pro W3" charset="-128"/>
              </a:rPr>
              <a:t>del aporte total </a:t>
            </a:r>
            <a:r>
              <a:rPr lang="es-MX" sz="2400" dirty="0" smtClean="0">
                <a:solidFill>
                  <a:schemeClr val="tx1">
                    <a:lumMod val="50000"/>
                    <a:lumOff val="50000"/>
                  </a:schemeClr>
                </a:solidFill>
                <a:cs typeface="ヒラギノ角ゴ Pro W3" charset="-128"/>
              </a:rPr>
              <a:t>solicitado.</a:t>
            </a:r>
            <a:endParaRPr lang="es-CL" sz="2400" dirty="0" smtClean="0">
              <a:solidFill>
                <a:schemeClr val="tx1">
                  <a:lumMod val="50000"/>
                  <a:lumOff val="50000"/>
                </a:schemeClr>
              </a:solidFill>
              <a:cs typeface="ヒラギノ角ゴ Pro W3" charset="-128"/>
            </a:endParaRPr>
          </a:p>
          <a:p>
            <a:pPr marL="914400" lvl="3" indent="-457200">
              <a:spcBef>
                <a:spcPct val="0"/>
              </a:spcBef>
            </a:pPr>
            <a:r>
              <a:rPr lang="es-MX" sz="2400" b="1" dirty="0" smtClean="0">
                <a:solidFill>
                  <a:schemeClr val="tx1">
                    <a:lumMod val="50000"/>
                    <a:lumOff val="50000"/>
                  </a:schemeClr>
                </a:solidFill>
              </a:rPr>
              <a:t>Difusión</a:t>
            </a:r>
            <a:r>
              <a:rPr lang="es-MX" sz="2400" b="1" dirty="0">
                <a:solidFill>
                  <a:schemeClr val="tx1">
                    <a:lumMod val="50000"/>
                    <a:lumOff val="50000"/>
                  </a:schemeClr>
                </a:solidFill>
              </a:rPr>
              <a:t>. </a:t>
            </a:r>
            <a:r>
              <a:rPr lang="es-MX" sz="2400" dirty="0">
                <a:solidFill>
                  <a:schemeClr val="tx1">
                    <a:lumMod val="50000"/>
                    <a:lumOff val="50000"/>
                  </a:schemeClr>
                </a:solidFill>
              </a:rPr>
              <a:t>M</a:t>
            </a:r>
            <a:r>
              <a:rPr lang="es-MX" sz="2400" dirty="0">
                <a:solidFill>
                  <a:schemeClr val="tx1">
                    <a:lumMod val="50000"/>
                    <a:lumOff val="50000"/>
                  </a:schemeClr>
                </a:solidFill>
                <a:cs typeface="ヒラギノ角ゴ Pro W3" charset="-128"/>
              </a:rPr>
              <a:t>áximo </a:t>
            </a:r>
            <a:r>
              <a:rPr lang="es-MX" sz="2400" b="1" dirty="0" smtClean="0">
                <a:solidFill>
                  <a:schemeClr val="tx1">
                    <a:lumMod val="50000"/>
                    <a:lumOff val="50000"/>
                  </a:schemeClr>
                </a:solidFill>
                <a:cs typeface="ヒラギノ角ゴ Pro W3" charset="-128"/>
              </a:rPr>
              <a:t>5% </a:t>
            </a:r>
            <a:r>
              <a:rPr lang="es-MX" sz="2400" dirty="0">
                <a:solidFill>
                  <a:schemeClr val="tx1">
                    <a:lumMod val="50000"/>
                    <a:lumOff val="50000"/>
                  </a:schemeClr>
                </a:solidFill>
                <a:cs typeface="ヒラギノ角ゴ Pro W3" charset="-128"/>
              </a:rPr>
              <a:t>del aporte total </a:t>
            </a:r>
            <a:r>
              <a:rPr lang="es-MX" sz="2400" dirty="0" smtClean="0">
                <a:solidFill>
                  <a:schemeClr val="tx1">
                    <a:lumMod val="50000"/>
                    <a:lumOff val="50000"/>
                  </a:schemeClr>
                </a:solidFill>
                <a:cs typeface="ヒラギノ角ゴ Pro W3" charset="-128"/>
              </a:rPr>
              <a:t>solicitado.</a:t>
            </a:r>
          </a:p>
          <a:p>
            <a:pPr marL="914400" lvl="3" indent="-457200">
              <a:spcBef>
                <a:spcPct val="0"/>
              </a:spcBef>
            </a:pPr>
            <a:r>
              <a:rPr lang="es-MX" sz="2400" b="1" dirty="0" smtClean="0">
                <a:solidFill>
                  <a:schemeClr val="tx1">
                    <a:lumMod val="50000"/>
                    <a:lumOff val="50000"/>
                  </a:schemeClr>
                </a:solidFill>
              </a:rPr>
              <a:t>Otros </a:t>
            </a:r>
            <a:r>
              <a:rPr lang="es-MX" sz="2400" b="1" dirty="0">
                <a:solidFill>
                  <a:schemeClr val="tx1">
                    <a:lumMod val="50000"/>
                    <a:lumOff val="50000"/>
                  </a:schemeClr>
                </a:solidFill>
              </a:rPr>
              <a:t>gastos generales</a:t>
            </a:r>
            <a:r>
              <a:rPr lang="es-MX" sz="2400" b="1" dirty="0" smtClean="0">
                <a:solidFill>
                  <a:schemeClr val="tx1">
                    <a:lumMod val="50000"/>
                    <a:lumOff val="50000"/>
                  </a:schemeClr>
                </a:solidFill>
              </a:rPr>
              <a:t>. </a:t>
            </a:r>
            <a:r>
              <a:rPr lang="es-MX" sz="2400" dirty="0" smtClean="0">
                <a:solidFill>
                  <a:schemeClr val="tx1">
                    <a:lumMod val="50000"/>
                    <a:lumOff val="50000"/>
                  </a:schemeClr>
                </a:solidFill>
              </a:rPr>
              <a:t>M</a:t>
            </a:r>
            <a:r>
              <a:rPr lang="es-MX" sz="2400" dirty="0" smtClean="0">
                <a:solidFill>
                  <a:schemeClr val="tx1">
                    <a:lumMod val="50000"/>
                    <a:lumOff val="50000"/>
                  </a:schemeClr>
                </a:solidFill>
                <a:cs typeface="ヒラギノ角ゴ Pro W3" charset="-128"/>
              </a:rPr>
              <a:t>áximo </a:t>
            </a:r>
            <a:r>
              <a:rPr lang="es-MX" sz="2400" b="1" dirty="0" smtClean="0">
                <a:solidFill>
                  <a:schemeClr val="tx1">
                    <a:lumMod val="50000"/>
                    <a:lumOff val="50000"/>
                  </a:schemeClr>
                </a:solidFill>
                <a:cs typeface="ヒラギノ角ゴ Pro W3" charset="-128"/>
              </a:rPr>
              <a:t>3% </a:t>
            </a:r>
            <a:r>
              <a:rPr lang="es-MX" sz="2400" dirty="0">
                <a:solidFill>
                  <a:schemeClr val="tx1">
                    <a:lumMod val="50000"/>
                    <a:lumOff val="50000"/>
                  </a:schemeClr>
                </a:solidFill>
                <a:cs typeface="ヒラギノ角ゴ Pro W3" charset="-128"/>
              </a:rPr>
              <a:t>del aporte total </a:t>
            </a:r>
            <a:r>
              <a:rPr lang="es-MX" sz="2400" dirty="0" smtClean="0">
                <a:solidFill>
                  <a:schemeClr val="tx1">
                    <a:lumMod val="50000"/>
                    <a:lumOff val="50000"/>
                  </a:schemeClr>
                </a:solidFill>
                <a:cs typeface="ヒラギノ角ゴ Pro W3" charset="-128"/>
              </a:rPr>
              <a:t>solicitado.</a:t>
            </a:r>
            <a:endParaRPr lang="es-MX" sz="2400" dirty="0">
              <a:solidFill>
                <a:schemeClr val="tx1">
                  <a:lumMod val="50000"/>
                  <a:lumOff val="50000"/>
                </a:schemeClr>
              </a:solidFill>
              <a:cs typeface="ヒラギノ角ゴ Pro W3" charset="-128"/>
            </a:endParaRPr>
          </a:p>
        </p:txBody>
      </p:sp>
      <p:sp>
        <p:nvSpPr>
          <p:cNvPr id="5" name="1 Título"/>
          <p:cNvSpPr txBox="1">
            <a:spLocks/>
          </p:cNvSpPr>
          <p:nvPr/>
        </p:nvSpPr>
        <p:spPr bwMode="auto">
          <a:xfrm>
            <a:off x="367927" y="53752"/>
            <a:ext cx="8164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600" b="1"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buFontTx/>
              <a:buNone/>
            </a:pPr>
            <a:r>
              <a:rPr lang="es-CL" dirty="0" smtClean="0">
                <a:solidFill>
                  <a:schemeClr val="tx2"/>
                </a:solidFill>
                <a:latin typeface="+mj-lt"/>
              </a:rPr>
              <a:t>TALLERES DE CAPACITACIÓN</a:t>
            </a:r>
            <a:endParaRPr lang="es-CL" dirty="0">
              <a:solidFill>
                <a:schemeClr val="tx2"/>
              </a:solidFill>
              <a:latin typeface="+mj-lt"/>
            </a:endParaRPr>
          </a:p>
        </p:txBody>
      </p:sp>
    </p:spTree>
    <p:extLst>
      <p:ext uri="{BB962C8B-B14F-4D97-AF65-F5344CB8AC3E}">
        <p14:creationId xmlns:p14="http://schemas.microsoft.com/office/powerpoint/2010/main" val="1726048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bwMode="auto">
          <a:xfrm>
            <a:off x="367927" y="53752"/>
            <a:ext cx="8164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600" b="1"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buFontTx/>
              <a:buNone/>
            </a:pPr>
            <a:r>
              <a:rPr lang="es-CL" dirty="0" smtClean="0">
                <a:solidFill>
                  <a:schemeClr val="tx2"/>
                </a:solidFill>
                <a:latin typeface="+mj-lt"/>
              </a:rPr>
              <a:t>TALLERES DE CAPACITACIÓN</a:t>
            </a:r>
            <a:endParaRPr lang="es-CL" dirty="0">
              <a:solidFill>
                <a:schemeClr val="tx2"/>
              </a:solidFill>
              <a:latin typeface="+mj-lt"/>
            </a:endParaRPr>
          </a:p>
        </p:txBody>
      </p:sp>
      <p:sp>
        <p:nvSpPr>
          <p:cNvPr id="7" name="2 Marcador de contenido"/>
          <p:cNvSpPr txBox="1">
            <a:spLocks/>
          </p:cNvSpPr>
          <p:nvPr/>
        </p:nvSpPr>
        <p:spPr bwMode="auto">
          <a:xfrm>
            <a:off x="152400" y="1477963"/>
            <a:ext cx="8380040" cy="5108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400" b="1" dirty="0" smtClean="0">
                <a:solidFill>
                  <a:schemeClr val="tx2"/>
                </a:solidFill>
              </a:rPr>
              <a:t>CRITERIOS DE EVALUACIÓN</a:t>
            </a:r>
          </a:p>
        </p:txBody>
      </p:sp>
      <p:graphicFrame>
        <p:nvGraphicFramePr>
          <p:cNvPr id="8" name="7 Tabla"/>
          <p:cNvGraphicFramePr>
            <a:graphicFrameLocks noGrp="1"/>
          </p:cNvGraphicFramePr>
          <p:nvPr>
            <p:extLst>
              <p:ext uri="{D42A27DB-BD31-4B8C-83A1-F6EECF244321}">
                <p14:modId xmlns:p14="http://schemas.microsoft.com/office/powerpoint/2010/main" val="1489426340"/>
              </p:ext>
            </p:extLst>
          </p:nvPr>
        </p:nvGraphicFramePr>
        <p:xfrm>
          <a:off x="253813" y="1944382"/>
          <a:ext cx="8710675" cy="2132690"/>
        </p:xfrm>
        <a:graphic>
          <a:graphicData uri="http://schemas.openxmlformats.org/drawingml/2006/table">
            <a:tbl>
              <a:tblPr firstRow="1" firstCol="1" bandRow="1">
                <a:tableStyleId>{B301B821-A1FF-4177-AEE7-76D212191A09}</a:tableStyleId>
              </a:tblPr>
              <a:tblGrid>
                <a:gridCol w="1437867"/>
                <a:gridCol w="5832648"/>
                <a:gridCol w="1440160"/>
              </a:tblGrid>
              <a:tr h="72008">
                <a:tc>
                  <a:txBody>
                    <a:bodyPr/>
                    <a:lstStyle/>
                    <a:p>
                      <a:pPr marL="0" algn="ctr" defTabSz="457200" rtl="0" eaLnBrk="1" latinLnBrk="0" hangingPunct="1">
                        <a:spcBef>
                          <a:spcPts val="600"/>
                        </a:spcBef>
                        <a:spcAft>
                          <a:spcPts val="0"/>
                        </a:spcAft>
                      </a:pPr>
                      <a:r>
                        <a:rPr lang="es-CL" sz="1600" kern="1200" dirty="0" smtClean="0"/>
                        <a:t>CRITERIO</a:t>
                      </a:r>
                      <a:endParaRPr lang="es-CL" sz="1600" b="1" kern="1200" dirty="0">
                        <a:solidFill>
                          <a:schemeClr val="bg1"/>
                        </a:solidFill>
                        <a:latin typeface="+mn-lt"/>
                        <a:ea typeface="+mn-ea"/>
                        <a:cs typeface="+mn-cs"/>
                      </a:endParaRPr>
                    </a:p>
                  </a:txBody>
                  <a:tcPr marL="68580" marR="68580" marT="0" marB="0" anchor="ctr"/>
                </a:tc>
                <a:tc>
                  <a:txBody>
                    <a:bodyPr/>
                    <a:lstStyle/>
                    <a:p>
                      <a:pPr marL="0" algn="ctr" defTabSz="457200" rtl="0" eaLnBrk="1" latinLnBrk="0" hangingPunct="1">
                        <a:spcBef>
                          <a:spcPts val="600"/>
                        </a:spcBef>
                        <a:spcAft>
                          <a:spcPts val="0"/>
                        </a:spcAft>
                      </a:pPr>
                      <a:r>
                        <a:rPr lang="es-CL" sz="1600" kern="1200" dirty="0" smtClean="0"/>
                        <a:t>DESCRIPCIÓN DEL CRITERIO</a:t>
                      </a:r>
                      <a:endParaRPr lang="es-CL" sz="1600" b="1" kern="1200" dirty="0">
                        <a:solidFill>
                          <a:schemeClr val="bg1"/>
                        </a:solidFill>
                        <a:latin typeface="+mn-lt"/>
                        <a:ea typeface="+mn-ea"/>
                        <a:cs typeface="+mn-cs"/>
                      </a:endParaRPr>
                    </a:p>
                  </a:txBody>
                  <a:tcPr marL="68580" marR="68580" marT="0" marB="0" anchor="ctr"/>
                </a:tc>
                <a:tc>
                  <a:txBody>
                    <a:bodyPr/>
                    <a:lstStyle/>
                    <a:p>
                      <a:pPr marL="0" algn="ctr" defTabSz="457200" rtl="0" eaLnBrk="1" latinLnBrk="0" hangingPunct="1">
                        <a:spcBef>
                          <a:spcPts val="600"/>
                        </a:spcBef>
                        <a:spcAft>
                          <a:spcPts val="0"/>
                        </a:spcAft>
                      </a:pPr>
                      <a:r>
                        <a:rPr lang="es-CL" sz="1600" kern="1200" dirty="0" smtClean="0"/>
                        <a:t>PONDERACIÓN</a:t>
                      </a:r>
                      <a:endParaRPr lang="es-CL" sz="1600" b="1" kern="1200" dirty="0">
                        <a:solidFill>
                          <a:schemeClr val="bg1"/>
                        </a:solidFill>
                        <a:latin typeface="+mn-lt"/>
                        <a:ea typeface="+mn-ea"/>
                        <a:cs typeface="+mn-cs"/>
                      </a:endParaRPr>
                    </a:p>
                  </a:txBody>
                  <a:tcPr marL="68580" marR="68580" marT="0" marB="0" anchor="ctr"/>
                </a:tc>
              </a:tr>
              <a:tr h="560468">
                <a:tc>
                  <a:txBody>
                    <a:bodyPr/>
                    <a:lstStyle/>
                    <a:p>
                      <a:pPr marL="0" algn="l" defTabSz="457200" rtl="0" eaLnBrk="1" latinLnBrk="0" hangingPunct="1">
                        <a:spcBef>
                          <a:spcPts val="600"/>
                        </a:spcBef>
                        <a:spcAft>
                          <a:spcPts val="0"/>
                        </a:spcAft>
                      </a:pPr>
                      <a:r>
                        <a:rPr lang="es-CL" sz="1600" b="0" kern="1200" dirty="0">
                          <a:solidFill>
                            <a:schemeClr val="tx1">
                              <a:lumMod val="50000"/>
                              <a:lumOff val="50000"/>
                            </a:schemeClr>
                          </a:solidFill>
                        </a:rPr>
                        <a:t>Coherencia de la propuesta.</a:t>
                      </a:r>
                      <a:endParaRPr lang="es-CL" sz="1600" b="0" kern="1200" dirty="0">
                        <a:solidFill>
                          <a:schemeClr val="tx1">
                            <a:lumMod val="50000"/>
                            <a:lumOff val="50000"/>
                          </a:schemeClr>
                        </a:solidFill>
                        <a:latin typeface="+mn-lt"/>
                        <a:ea typeface="+mn-ea"/>
                        <a:cs typeface="+mn-cs"/>
                      </a:endParaRPr>
                    </a:p>
                  </a:txBody>
                  <a:tcPr marL="68580" marR="68580" marT="0" marB="0" anchor="ctr"/>
                </a:tc>
                <a:tc>
                  <a:txBody>
                    <a:bodyPr/>
                    <a:lstStyle/>
                    <a:p>
                      <a:pPr marL="0" algn="l" defTabSz="457200" rtl="0" eaLnBrk="1" latinLnBrk="0" hangingPunct="1">
                        <a:spcBef>
                          <a:spcPts val="600"/>
                        </a:spcBef>
                        <a:spcAft>
                          <a:spcPts val="0"/>
                        </a:spcAft>
                      </a:pPr>
                      <a:r>
                        <a:rPr lang="es-CL" sz="1600" b="0" kern="1200" dirty="0">
                          <a:solidFill>
                            <a:schemeClr val="tx1">
                              <a:lumMod val="50000"/>
                              <a:lumOff val="50000"/>
                            </a:schemeClr>
                          </a:solidFill>
                        </a:rPr>
                        <a:t> Evalúa los criterios de pertinencia, coherencia interna y formalidad de la propuesta.</a:t>
                      </a:r>
                      <a:endParaRPr lang="es-CL" sz="1600" b="0" kern="1200" dirty="0">
                        <a:solidFill>
                          <a:schemeClr val="tx1">
                            <a:lumMod val="50000"/>
                            <a:lumOff val="50000"/>
                          </a:schemeClr>
                        </a:solidFill>
                        <a:latin typeface="+mn-lt"/>
                        <a:ea typeface="+mn-ea"/>
                        <a:cs typeface="+mn-cs"/>
                      </a:endParaRPr>
                    </a:p>
                  </a:txBody>
                  <a:tcPr marL="68580" marR="68580" marT="0" marB="0" anchor="ctr"/>
                </a:tc>
                <a:tc>
                  <a:txBody>
                    <a:bodyPr/>
                    <a:lstStyle/>
                    <a:p>
                      <a:pPr marL="0" algn="ctr" defTabSz="457200" rtl="0" eaLnBrk="1" latinLnBrk="0" hangingPunct="1">
                        <a:spcBef>
                          <a:spcPts val="600"/>
                        </a:spcBef>
                        <a:spcAft>
                          <a:spcPts val="0"/>
                        </a:spcAft>
                      </a:pPr>
                      <a:r>
                        <a:rPr lang="es-CL" sz="1600" b="0" kern="1200" dirty="0">
                          <a:solidFill>
                            <a:schemeClr val="tx1">
                              <a:lumMod val="50000"/>
                              <a:lumOff val="50000"/>
                            </a:schemeClr>
                          </a:solidFill>
                        </a:rPr>
                        <a:t>15%</a:t>
                      </a:r>
                      <a:endParaRPr lang="es-CL" sz="1600" b="0" kern="1200" dirty="0">
                        <a:solidFill>
                          <a:schemeClr val="tx1">
                            <a:lumMod val="50000"/>
                            <a:lumOff val="50000"/>
                          </a:schemeClr>
                        </a:solidFill>
                        <a:latin typeface="+mn-lt"/>
                        <a:ea typeface="+mn-ea"/>
                        <a:cs typeface="+mn-cs"/>
                      </a:endParaRPr>
                    </a:p>
                  </a:txBody>
                  <a:tcPr marL="68580" marR="68580" marT="0" marB="0" anchor="ctr"/>
                </a:tc>
              </a:tr>
              <a:tr h="840702">
                <a:tc>
                  <a:txBody>
                    <a:bodyPr/>
                    <a:lstStyle/>
                    <a:p>
                      <a:pPr marL="0" algn="l" defTabSz="457200" rtl="0" eaLnBrk="1" latinLnBrk="0" hangingPunct="1">
                        <a:spcBef>
                          <a:spcPts val="600"/>
                        </a:spcBef>
                        <a:spcAft>
                          <a:spcPts val="0"/>
                        </a:spcAft>
                      </a:pPr>
                      <a:r>
                        <a:rPr lang="es-CL" sz="1600" b="0" kern="1200" dirty="0">
                          <a:solidFill>
                            <a:schemeClr val="tx1">
                              <a:lumMod val="50000"/>
                              <a:lumOff val="50000"/>
                            </a:schemeClr>
                          </a:solidFill>
                        </a:rPr>
                        <a:t>Calidad técnica y económica.</a:t>
                      </a:r>
                      <a:endParaRPr lang="es-CL" sz="1600" b="0" kern="1200" dirty="0">
                        <a:solidFill>
                          <a:schemeClr val="tx1">
                            <a:lumMod val="50000"/>
                            <a:lumOff val="50000"/>
                          </a:schemeClr>
                        </a:solidFill>
                        <a:latin typeface="+mn-lt"/>
                        <a:ea typeface="+mn-ea"/>
                        <a:cs typeface="+mn-cs"/>
                      </a:endParaRPr>
                    </a:p>
                  </a:txBody>
                  <a:tcPr marL="68580" marR="68580" marT="0" marB="0" anchor="ctr"/>
                </a:tc>
                <a:tc>
                  <a:txBody>
                    <a:bodyPr/>
                    <a:lstStyle/>
                    <a:p>
                      <a:pPr marL="0" algn="l" defTabSz="457200" rtl="0" eaLnBrk="1" latinLnBrk="0" hangingPunct="1">
                        <a:spcBef>
                          <a:spcPts val="600"/>
                        </a:spcBef>
                        <a:spcAft>
                          <a:spcPts val="0"/>
                        </a:spcAft>
                      </a:pPr>
                      <a:r>
                        <a:rPr lang="es-ES" sz="1600" b="0" kern="1200" dirty="0">
                          <a:solidFill>
                            <a:schemeClr val="tx1">
                              <a:lumMod val="50000"/>
                              <a:lumOff val="50000"/>
                            </a:schemeClr>
                          </a:solidFill>
                        </a:rPr>
                        <a:t>Evalúa la adecuación y pertinencia de la solicitud financiera para la implementación del </a:t>
                      </a:r>
                      <a:r>
                        <a:rPr lang="es-MX" sz="1600" b="0" kern="1200" dirty="0">
                          <a:solidFill>
                            <a:schemeClr val="tx1">
                              <a:lumMod val="50000"/>
                              <a:lumOff val="50000"/>
                            </a:schemeClr>
                          </a:solidFill>
                        </a:rPr>
                        <a:t>taller</a:t>
                      </a:r>
                      <a:r>
                        <a:rPr lang="es-ES" sz="1600" b="0" kern="1200" dirty="0">
                          <a:solidFill>
                            <a:schemeClr val="tx1">
                              <a:lumMod val="50000"/>
                              <a:lumOff val="50000"/>
                            </a:schemeClr>
                          </a:solidFill>
                        </a:rPr>
                        <a:t>, los costos asociados, la existencia de aportes propios o de terceros, y la experiencia del equipo de trabajo.</a:t>
                      </a:r>
                      <a:endParaRPr lang="es-CL" sz="1600" b="0" kern="1200" dirty="0">
                        <a:solidFill>
                          <a:schemeClr val="tx1">
                            <a:lumMod val="50000"/>
                            <a:lumOff val="50000"/>
                          </a:schemeClr>
                        </a:solidFill>
                        <a:latin typeface="+mn-lt"/>
                        <a:ea typeface="+mn-ea"/>
                        <a:cs typeface="+mn-cs"/>
                      </a:endParaRPr>
                    </a:p>
                  </a:txBody>
                  <a:tcPr marL="68580" marR="68580" marT="0" marB="0" anchor="ctr"/>
                </a:tc>
                <a:tc>
                  <a:txBody>
                    <a:bodyPr/>
                    <a:lstStyle/>
                    <a:p>
                      <a:pPr marL="0" algn="ctr" defTabSz="457200" rtl="0" eaLnBrk="1" latinLnBrk="0" hangingPunct="1">
                        <a:spcBef>
                          <a:spcPts val="600"/>
                        </a:spcBef>
                        <a:spcAft>
                          <a:spcPts val="0"/>
                        </a:spcAft>
                      </a:pPr>
                      <a:r>
                        <a:rPr lang="es-CL" sz="1600" b="0" kern="1200" dirty="0">
                          <a:solidFill>
                            <a:schemeClr val="tx1">
                              <a:lumMod val="50000"/>
                              <a:lumOff val="50000"/>
                            </a:schemeClr>
                          </a:solidFill>
                        </a:rPr>
                        <a:t>60%</a:t>
                      </a:r>
                      <a:endParaRPr lang="es-CL" sz="1600" b="0" kern="1200" dirty="0">
                        <a:solidFill>
                          <a:schemeClr val="tx1">
                            <a:lumMod val="50000"/>
                            <a:lumOff val="50000"/>
                          </a:schemeClr>
                        </a:solidFill>
                        <a:latin typeface="+mn-lt"/>
                        <a:ea typeface="+mn-ea"/>
                        <a:cs typeface="+mn-cs"/>
                      </a:endParaRPr>
                    </a:p>
                  </a:txBody>
                  <a:tcPr marL="68580" marR="68580" marT="0" marB="0" anchor="ctr"/>
                </a:tc>
              </a:tr>
              <a:tr h="280234">
                <a:tc>
                  <a:txBody>
                    <a:bodyPr/>
                    <a:lstStyle/>
                    <a:p>
                      <a:pPr marL="0" algn="l" defTabSz="457200" rtl="0" eaLnBrk="1" latinLnBrk="0" hangingPunct="1">
                        <a:spcBef>
                          <a:spcPts val="600"/>
                        </a:spcBef>
                        <a:spcAft>
                          <a:spcPts val="0"/>
                        </a:spcAft>
                      </a:pPr>
                      <a:r>
                        <a:rPr lang="es-CL" sz="1600" b="0" kern="1200">
                          <a:solidFill>
                            <a:schemeClr val="tx1">
                              <a:lumMod val="50000"/>
                              <a:lumOff val="50000"/>
                            </a:schemeClr>
                          </a:solidFill>
                        </a:rPr>
                        <a:t>Beneficiarios.</a:t>
                      </a:r>
                      <a:endParaRPr lang="es-CL" sz="1600" b="0" kern="1200">
                        <a:solidFill>
                          <a:schemeClr val="tx1">
                            <a:lumMod val="50000"/>
                            <a:lumOff val="50000"/>
                          </a:schemeClr>
                        </a:solidFill>
                        <a:latin typeface="+mn-lt"/>
                        <a:ea typeface="+mn-ea"/>
                        <a:cs typeface="+mn-cs"/>
                      </a:endParaRPr>
                    </a:p>
                  </a:txBody>
                  <a:tcPr marL="68580" marR="68580" marT="0" marB="0" anchor="ctr"/>
                </a:tc>
                <a:tc>
                  <a:txBody>
                    <a:bodyPr/>
                    <a:lstStyle/>
                    <a:p>
                      <a:pPr marL="0" algn="l" defTabSz="457200" rtl="0" eaLnBrk="1" latinLnBrk="0" hangingPunct="1">
                        <a:spcBef>
                          <a:spcPts val="600"/>
                        </a:spcBef>
                        <a:spcAft>
                          <a:spcPts val="0"/>
                        </a:spcAft>
                      </a:pPr>
                      <a:r>
                        <a:rPr lang="es-CL" sz="1600" b="0" kern="1200" dirty="0">
                          <a:solidFill>
                            <a:schemeClr val="tx1">
                              <a:lumMod val="50000"/>
                              <a:lumOff val="50000"/>
                            </a:schemeClr>
                          </a:solidFill>
                        </a:rPr>
                        <a:t>Evalúa el impacto de la solución propuesta en relación a la cantidad y perfil de los beneficiarios.</a:t>
                      </a:r>
                      <a:endParaRPr lang="es-CL" sz="1600" b="0" kern="1200" dirty="0">
                        <a:solidFill>
                          <a:schemeClr val="tx1">
                            <a:lumMod val="50000"/>
                            <a:lumOff val="50000"/>
                          </a:schemeClr>
                        </a:solidFill>
                        <a:latin typeface="+mn-lt"/>
                        <a:ea typeface="+mn-ea"/>
                        <a:cs typeface="+mn-cs"/>
                      </a:endParaRPr>
                    </a:p>
                  </a:txBody>
                  <a:tcPr marL="68580" marR="68580" marT="0" marB="0" anchor="ctr"/>
                </a:tc>
                <a:tc>
                  <a:txBody>
                    <a:bodyPr/>
                    <a:lstStyle/>
                    <a:p>
                      <a:pPr marL="0" algn="ctr" defTabSz="457200" rtl="0" eaLnBrk="1" latinLnBrk="0" hangingPunct="1">
                        <a:spcBef>
                          <a:spcPts val="600"/>
                        </a:spcBef>
                        <a:spcAft>
                          <a:spcPts val="0"/>
                        </a:spcAft>
                      </a:pPr>
                      <a:r>
                        <a:rPr lang="es-CL" sz="1600" b="0" kern="1200" dirty="0">
                          <a:solidFill>
                            <a:schemeClr val="tx1">
                              <a:lumMod val="50000"/>
                              <a:lumOff val="50000"/>
                            </a:schemeClr>
                          </a:solidFill>
                        </a:rPr>
                        <a:t>25%</a:t>
                      </a:r>
                      <a:endParaRPr lang="es-CL" sz="1600" b="0" kern="1200" dirty="0">
                        <a:solidFill>
                          <a:schemeClr val="tx1">
                            <a:lumMod val="50000"/>
                            <a:lumOff val="50000"/>
                          </a:schemeClr>
                        </a:solidFill>
                        <a:latin typeface="+mn-lt"/>
                        <a:ea typeface="+mn-ea"/>
                        <a:cs typeface="+mn-cs"/>
                      </a:endParaRPr>
                    </a:p>
                  </a:txBody>
                  <a:tcPr marL="68580" marR="68580" marT="0" marB="0" anchor="ct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79755144"/>
              </p:ext>
            </p:extLst>
          </p:nvPr>
        </p:nvGraphicFramePr>
        <p:xfrm>
          <a:off x="253813" y="4802088"/>
          <a:ext cx="8703588" cy="1219200"/>
        </p:xfrm>
        <a:graphic>
          <a:graphicData uri="http://schemas.openxmlformats.org/drawingml/2006/table">
            <a:tbl>
              <a:tblPr firstRow="1" firstCol="1" bandRow="1">
                <a:tableStyleId>{B301B821-A1FF-4177-AEE7-76D212191A09}</a:tableStyleId>
              </a:tblPr>
              <a:tblGrid>
                <a:gridCol w="933811"/>
                <a:gridCol w="2808312"/>
                <a:gridCol w="4961465"/>
              </a:tblGrid>
              <a:tr h="179625">
                <a:tc>
                  <a:txBody>
                    <a:bodyPr/>
                    <a:lstStyle/>
                    <a:p>
                      <a:pPr algn="ctr">
                        <a:spcBef>
                          <a:spcPts val="600"/>
                        </a:spcBef>
                        <a:spcAft>
                          <a:spcPts val="600"/>
                        </a:spcAft>
                      </a:pPr>
                      <a:r>
                        <a:rPr lang="es-ES" sz="1600" dirty="0" smtClean="0">
                          <a:effectLst/>
                        </a:rPr>
                        <a:t>CRITERIO</a:t>
                      </a:r>
                      <a:endParaRPr lang="es-CL" sz="1600" dirty="0">
                        <a:effectLst/>
                        <a:latin typeface="Calibri"/>
                        <a:ea typeface="Times New Roman"/>
                        <a:cs typeface="Times New Roman"/>
                      </a:endParaRPr>
                    </a:p>
                  </a:txBody>
                  <a:tcPr marL="68580" marR="68580" marT="0" marB="0"/>
                </a:tc>
                <a:tc>
                  <a:txBody>
                    <a:bodyPr/>
                    <a:lstStyle/>
                    <a:p>
                      <a:pPr algn="ctr">
                        <a:spcBef>
                          <a:spcPts val="600"/>
                        </a:spcBef>
                        <a:spcAft>
                          <a:spcPts val="600"/>
                        </a:spcAft>
                      </a:pPr>
                      <a:r>
                        <a:rPr lang="es-ES" sz="1600" dirty="0" smtClean="0">
                          <a:effectLst/>
                        </a:rPr>
                        <a:t>DESCRIPCIÓN </a:t>
                      </a:r>
                      <a:endParaRPr lang="es-CL" sz="1600" dirty="0">
                        <a:effectLst/>
                        <a:latin typeface="Calibri"/>
                        <a:ea typeface="Times New Roman"/>
                        <a:cs typeface="Times New Roman"/>
                      </a:endParaRPr>
                    </a:p>
                  </a:txBody>
                  <a:tcPr marL="68580" marR="68580" marT="0" marB="0"/>
                </a:tc>
                <a:tc>
                  <a:txBody>
                    <a:bodyPr/>
                    <a:lstStyle/>
                    <a:p>
                      <a:pPr algn="ctr">
                        <a:spcBef>
                          <a:spcPts val="600"/>
                        </a:spcBef>
                        <a:spcAft>
                          <a:spcPts val="600"/>
                        </a:spcAft>
                      </a:pPr>
                      <a:r>
                        <a:rPr lang="es-ES" sz="1600" dirty="0" smtClean="0">
                          <a:effectLst/>
                        </a:rPr>
                        <a:t>BONIFICACIÓN</a:t>
                      </a:r>
                      <a:endParaRPr lang="es-CL" sz="1600" dirty="0">
                        <a:effectLst/>
                        <a:latin typeface="Calibri"/>
                        <a:ea typeface="Times New Roman"/>
                        <a:cs typeface="Times New Roman"/>
                      </a:endParaRPr>
                    </a:p>
                  </a:txBody>
                  <a:tcPr marL="68580" marR="68580" marT="0" marB="0"/>
                </a:tc>
              </a:tr>
              <a:tr h="959575">
                <a:tc>
                  <a:txBody>
                    <a:bodyPr/>
                    <a:lstStyle/>
                    <a:p>
                      <a:pPr algn="l">
                        <a:spcBef>
                          <a:spcPts val="600"/>
                        </a:spcBef>
                        <a:spcAft>
                          <a:spcPts val="600"/>
                        </a:spcAft>
                      </a:pPr>
                      <a:r>
                        <a:rPr lang="es-ES" sz="1600" b="0" dirty="0">
                          <a:solidFill>
                            <a:schemeClr val="tx1">
                              <a:lumMod val="50000"/>
                              <a:lumOff val="50000"/>
                            </a:schemeClr>
                          </a:solidFill>
                          <a:effectLst/>
                        </a:rPr>
                        <a:t>Equidad de género</a:t>
                      </a:r>
                      <a:endParaRPr lang="es-CL" sz="1600" b="0" dirty="0">
                        <a:solidFill>
                          <a:schemeClr val="tx1">
                            <a:lumMod val="50000"/>
                            <a:lumOff val="50000"/>
                          </a:schemeClr>
                        </a:solidFill>
                        <a:effectLst/>
                        <a:latin typeface="Calibri"/>
                        <a:ea typeface="Times New Roman"/>
                        <a:cs typeface="Times New Roman"/>
                      </a:endParaRPr>
                    </a:p>
                  </a:txBody>
                  <a:tcPr marL="68580" marR="68580" marT="0" marB="0"/>
                </a:tc>
                <a:tc>
                  <a:txBody>
                    <a:bodyPr/>
                    <a:lstStyle/>
                    <a:p>
                      <a:pPr algn="l">
                        <a:spcBef>
                          <a:spcPts val="600"/>
                        </a:spcBef>
                        <a:spcAft>
                          <a:spcPts val="600"/>
                        </a:spcAft>
                      </a:pPr>
                      <a:r>
                        <a:rPr lang="es-ES" sz="1600" b="0" dirty="0">
                          <a:solidFill>
                            <a:schemeClr val="tx1">
                              <a:lumMod val="50000"/>
                              <a:lumOff val="50000"/>
                            </a:schemeClr>
                          </a:solidFill>
                          <a:effectLst/>
                        </a:rPr>
                        <a:t>Prioriza aquellas iniciativas que fomentan la participación equilibrada de mujeres y hombres. </a:t>
                      </a:r>
                      <a:endParaRPr lang="es-CL" sz="1600" b="0" dirty="0">
                        <a:solidFill>
                          <a:schemeClr val="tx1">
                            <a:lumMod val="50000"/>
                            <a:lumOff val="50000"/>
                          </a:schemeClr>
                        </a:solidFill>
                        <a:effectLst/>
                        <a:latin typeface="Calibri"/>
                        <a:ea typeface="Times New Roman"/>
                        <a:cs typeface="Times New Roman"/>
                      </a:endParaRPr>
                    </a:p>
                  </a:txBody>
                  <a:tcPr marL="68580" marR="68580" marT="0" marB="0"/>
                </a:tc>
                <a:tc>
                  <a:txBody>
                    <a:bodyPr/>
                    <a:lstStyle/>
                    <a:p>
                      <a:pPr algn="l">
                        <a:spcBef>
                          <a:spcPts val="600"/>
                        </a:spcBef>
                        <a:spcAft>
                          <a:spcPts val="600"/>
                        </a:spcAft>
                      </a:pPr>
                      <a:r>
                        <a:rPr lang="es-ES" sz="1600" b="0" dirty="0">
                          <a:solidFill>
                            <a:schemeClr val="tx1">
                              <a:lumMod val="50000"/>
                              <a:lumOff val="50000"/>
                            </a:schemeClr>
                          </a:solidFill>
                          <a:effectLst/>
                        </a:rPr>
                        <a:t>Se otorgarán 0,2 puntos de bonificación a la nota final de las postulaciones cuando el porcentaje de mujeres dentro del grupo beneficiario sea al menos un 40% y no supere el 60% del total del mismo</a:t>
                      </a:r>
                      <a:r>
                        <a:rPr lang="es-ES" sz="1600" b="0" dirty="0" smtClean="0">
                          <a:solidFill>
                            <a:schemeClr val="tx1">
                              <a:lumMod val="50000"/>
                              <a:lumOff val="50000"/>
                            </a:schemeClr>
                          </a:solidFill>
                          <a:effectLst/>
                        </a:rPr>
                        <a:t>.</a:t>
                      </a:r>
                      <a:endParaRPr lang="es-CL" sz="1600" b="0" dirty="0">
                        <a:solidFill>
                          <a:schemeClr val="tx1">
                            <a:lumMod val="50000"/>
                            <a:lumOff val="50000"/>
                          </a:schemeClr>
                        </a:solidFill>
                        <a:effectLst/>
                        <a:latin typeface="Calibri"/>
                        <a:ea typeface="Times New Roman"/>
                        <a:cs typeface="Times New Roman"/>
                      </a:endParaRPr>
                    </a:p>
                  </a:txBody>
                  <a:tcPr marL="68580" marR="68580" marT="0" marB="0"/>
                </a:tc>
              </a:tr>
            </a:tbl>
          </a:graphicData>
        </a:graphic>
      </p:graphicFrame>
      <p:sp>
        <p:nvSpPr>
          <p:cNvPr id="10" name="2 Marcador de contenido"/>
          <p:cNvSpPr txBox="1">
            <a:spLocks/>
          </p:cNvSpPr>
          <p:nvPr/>
        </p:nvSpPr>
        <p:spPr bwMode="auto">
          <a:xfrm>
            <a:off x="152400" y="4358283"/>
            <a:ext cx="8380040" cy="5108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400" b="1" dirty="0" smtClean="0">
                <a:solidFill>
                  <a:schemeClr val="tx2"/>
                </a:solidFill>
              </a:rPr>
              <a:t>BONIFICACIÓN ADICIONAL</a:t>
            </a:r>
          </a:p>
        </p:txBody>
      </p:sp>
    </p:spTree>
    <p:extLst>
      <p:ext uri="{BB962C8B-B14F-4D97-AF65-F5344CB8AC3E}">
        <p14:creationId xmlns:p14="http://schemas.microsoft.com/office/powerpoint/2010/main" val="527571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5919" y="44624"/>
            <a:ext cx="8164513" cy="1143000"/>
          </a:xfrm>
        </p:spPr>
        <p:txBody>
          <a:bodyPr/>
          <a:lstStyle/>
          <a:p>
            <a:r>
              <a:rPr lang="es-CL" sz="3600" dirty="0" smtClean="0">
                <a:solidFill>
                  <a:schemeClr val="tx2"/>
                </a:solidFill>
                <a:latin typeface="+mj-lt"/>
              </a:rPr>
              <a:t>FINANCIAMIENTO Y EJECUCIÓN</a:t>
            </a:r>
            <a:endParaRPr lang="es-CL" sz="3600" dirty="0">
              <a:solidFill>
                <a:schemeClr val="tx2"/>
              </a:solidFill>
              <a:latin typeface="+mj-lt"/>
            </a:endParaRPr>
          </a:p>
        </p:txBody>
      </p:sp>
      <p:graphicFrame>
        <p:nvGraphicFramePr>
          <p:cNvPr id="4" name="Tabla 3"/>
          <p:cNvGraphicFramePr>
            <a:graphicFrameLocks noGrp="1"/>
          </p:cNvGraphicFramePr>
          <p:nvPr>
            <p:extLst>
              <p:ext uri="{D42A27DB-BD31-4B8C-83A1-F6EECF244321}">
                <p14:modId xmlns:p14="http://schemas.microsoft.com/office/powerpoint/2010/main" val="3037385219"/>
              </p:ext>
            </p:extLst>
          </p:nvPr>
        </p:nvGraphicFramePr>
        <p:xfrm>
          <a:off x="224409" y="1340768"/>
          <a:ext cx="8596063" cy="2116815"/>
        </p:xfrm>
        <a:graphic>
          <a:graphicData uri="http://schemas.openxmlformats.org/drawingml/2006/table">
            <a:tbl>
              <a:tblPr firstRow="1" bandRow="1">
                <a:tableStyleId>{5C22544A-7EE6-4342-B048-85BDC9FD1C3A}</a:tableStyleId>
              </a:tblPr>
              <a:tblGrid>
                <a:gridCol w="1827311"/>
                <a:gridCol w="1512168"/>
                <a:gridCol w="1730489"/>
                <a:gridCol w="1725895"/>
                <a:gridCol w="1800200"/>
              </a:tblGrid>
              <a:tr h="604708">
                <a:tc>
                  <a:txBody>
                    <a:bodyPr/>
                    <a:lstStyle/>
                    <a:p>
                      <a:pPr algn="ctr"/>
                      <a:r>
                        <a:rPr lang="es-CL" sz="1600" dirty="0" smtClean="0">
                          <a:latin typeface="+mn-lt"/>
                        </a:rPr>
                        <a:t>CONCURSO</a:t>
                      </a:r>
                      <a:endParaRPr lang="es-CL" sz="1600" dirty="0">
                        <a:latin typeface="+mn-lt"/>
                      </a:endParaRPr>
                    </a:p>
                  </a:txBody>
                  <a:tcPr>
                    <a:solidFill>
                      <a:srgbClr val="0070C0"/>
                    </a:solidFill>
                  </a:tcPr>
                </a:tc>
                <a:tc>
                  <a:txBody>
                    <a:bodyPr/>
                    <a:lstStyle/>
                    <a:p>
                      <a:pPr algn="ctr"/>
                      <a:r>
                        <a:rPr lang="es-CL" sz="1600" dirty="0" smtClean="0">
                          <a:latin typeface="+mn-lt"/>
                        </a:rPr>
                        <a:t>MONTO DISPONIBLE      (</a:t>
                      </a:r>
                      <a:r>
                        <a:rPr lang="es-CL" sz="1600" baseline="0" dirty="0" smtClean="0">
                          <a:latin typeface="+mn-lt"/>
                        </a:rPr>
                        <a:t>$MM)</a:t>
                      </a:r>
                      <a:endParaRPr lang="es-CL" sz="1600" dirty="0">
                        <a:latin typeface="+mn-lt"/>
                      </a:endParaRPr>
                    </a:p>
                  </a:txBody>
                  <a:tcPr>
                    <a:solidFill>
                      <a:srgbClr val="0070C0"/>
                    </a:solidFill>
                  </a:tcPr>
                </a:tc>
                <a:tc>
                  <a:txBody>
                    <a:bodyPr/>
                    <a:lstStyle/>
                    <a:p>
                      <a:pPr algn="ctr"/>
                      <a:r>
                        <a:rPr lang="es-CL" sz="1600" dirty="0" smtClean="0">
                          <a:latin typeface="+mn-lt"/>
                        </a:rPr>
                        <a:t>MÁXIMO</a:t>
                      </a:r>
                      <a:r>
                        <a:rPr lang="es-CL" sz="1600" baseline="0" dirty="0" smtClean="0">
                          <a:latin typeface="+mn-lt"/>
                        </a:rPr>
                        <a:t> POR PROYECTO </a:t>
                      </a:r>
                      <a:r>
                        <a:rPr lang="es-CL" sz="1600" dirty="0" smtClean="0">
                          <a:latin typeface="+mn-lt"/>
                        </a:rPr>
                        <a:t>(</a:t>
                      </a:r>
                      <a:r>
                        <a:rPr lang="es-CL" sz="1600" baseline="0" dirty="0" smtClean="0">
                          <a:latin typeface="+mn-lt"/>
                        </a:rPr>
                        <a:t>$MM) </a:t>
                      </a:r>
                      <a:r>
                        <a:rPr lang="es-CL" sz="1600" b="0" baseline="0" dirty="0" smtClean="0">
                          <a:latin typeface="+mn-lt"/>
                        </a:rPr>
                        <a:t>[no reembolsable]</a:t>
                      </a:r>
                      <a:endParaRPr lang="es-CL" sz="1600" b="0" dirty="0" smtClean="0">
                        <a:latin typeface="+mn-lt"/>
                      </a:endParaRPr>
                    </a:p>
                  </a:txBody>
                  <a:tcPr>
                    <a:solidFill>
                      <a:srgbClr val="0070C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L" sz="1600" dirty="0" smtClean="0">
                          <a:latin typeface="+mn-lt"/>
                        </a:rPr>
                        <a:t>APORTE INSTITUCIÓN</a:t>
                      </a:r>
                      <a:r>
                        <a:rPr lang="es-CL" sz="1600" baseline="0" dirty="0" smtClean="0">
                          <a:latin typeface="+mn-lt"/>
                        </a:rPr>
                        <a:t> BENEFICIARIA</a:t>
                      </a:r>
                      <a:endParaRPr lang="es-CL" sz="1600" dirty="0" smtClean="0">
                        <a:latin typeface="+mn-lt"/>
                      </a:endParaRPr>
                    </a:p>
                  </a:txBody>
                  <a:tcPr>
                    <a:solidFill>
                      <a:srgbClr val="0070C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L" sz="1600" dirty="0" smtClean="0">
                          <a:latin typeface="+mn-lt"/>
                        </a:rPr>
                        <a:t>PLAZO MÁXIMO DE EJECUCIÓN</a:t>
                      </a:r>
                    </a:p>
                  </a:txBody>
                  <a:tcPr>
                    <a:solidFill>
                      <a:srgbClr val="0070C0"/>
                    </a:solidFill>
                  </a:tcPr>
                </a:tc>
              </a:tr>
              <a:tr h="714735">
                <a:tc>
                  <a:txBody>
                    <a:bodyPr/>
                    <a:lstStyle/>
                    <a:p>
                      <a:pPr algn="ctr"/>
                      <a:r>
                        <a:rPr lang="es-CL" sz="1600" dirty="0" smtClean="0">
                          <a:solidFill>
                            <a:schemeClr val="tx1">
                              <a:lumMod val="50000"/>
                              <a:lumOff val="50000"/>
                            </a:schemeClr>
                          </a:solidFill>
                          <a:latin typeface="+mn-lt"/>
                        </a:rPr>
                        <a:t>Proyectos de Energización </a:t>
                      </a:r>
                      <a:endParaRPr lang="es-CL" sz="1600" dirty="0">
                        <a:solidFill>
                          <a:schemeClr val="tx1">
                            <a:lumMod val="50000"/>
                            <a:lumOff val="50000"/>
                          </a:schemeClr>
                        </a:solidFill>
                        <a:latin typeface="+mn-lt"/>
                      </a:endParaRPr>
                    </a:p>
                  </a:txBody>
                  <a:tcPr anchor="ctr"/>
                </a:tc>
                <a:tc>
                  <a:txBody>
                    <a:bodyPr/>
                    <a:lstStyle/>
                    <a:p>
                      <a:pPr algn="ctr"/>
                      <a:r>
                        <a:rPr lang="es-CL" sz="1600" dirty="0" smtClean="0">
                          <a:solidFill>
                            <a:schemeClr val="tx1">
                              <a:lumMod val="50000"/>
                              <a:lumOff val="50000"/>
                            </a:schemeClr>
                          </a:solidFill>
                          <a:latin typeface="+mn-lt"/>
                        </a:rPr>
                        <a:t>364</a:t>
                      </a:r>
                      <a:endParaRPr lang="es-CL" sz="1600" dirty="0">
                        <a:solidFill>
                          <a:schemeClr val="tx1">
                            <a:lumMod val="50000"/>
                            <a:lumOff val="50000"/>
                          </a:schemeClr>
                        </a:solidFill>
                        <a:latin typeface="+mn-lt"/>
                      </a:endParaRPr>
                    </a:p>
                  </a:txBody>
                  <a:tcPr anchor="ctr"/>
                </a:tc>
                <a:tc>
                  <a:txBody>
                    <a:bodyPr/>
                    <a:lstStyle/>
                    <a:p>
                      <a:pPr algn="ctr"/>
                      <a:r>
                        <a:rPr lang="es-CL" sz="1600" dirty="0" smtClean="0">
                          <a:solidFill>
                            <a:schemeClr val="tx1">
                              <a:lumMod val="50000"/>
                              <a:lumOff val="50000"/>
                            </a:schemeClr>
                          </a:solidFill>
                          <a:latin typeface="+mn-lt"/>
                        </a:rPr>
                        <a:t>35</a:t>
                      </a:r>
                      <a:endParaRPr lang="es-CL" sz="1600" dirty="0">
                        <a:solidFill>
                          <a:schemeClr val="tx1">
                            <a:lumMod val="50000"/>
                            <a:lumOff val="50000"/>
                          </a:schemeClr>
                        </a:solidFill>
                        <a:latin typeface="+mn-lt"/>
                      </a:endParaRPr>
                    </a:p>
                  </a:txBody>
                  <a:tcPr anchor="ctr"/>
                </a:tc>
                <a:tc>
                  <a:txBody>
                    <a:bodyPr/>
                    <a:lstStyle/>
                    <a:p>
                      <a:pPr algn="ctr"/>
                      <a:r>
                        <a:rPr lang="es-CL" sz="1600" dirty="0" smtClean="0">
                          <a:solidFill>
                            <a:schemeClr val="tx1">
                              <a:lumMod val="50000"/>
                              <a:lumOff val="50000"/>
                            </a:schemeClr>
                          </a:solidFill>
                          <a:latin typeface="+mn-lt"/>
                        </a:rPr>
                        <a:t>10%</a:t>
                      </a:r>
                      <a:endParaRPr lang="es-CL" sz="1600" dirty="0">
                        <a:solidFill>
                          <a:schemeClr val="tx1">
                            <a:lumMod val="50000"/>
                            <a:lumOff val="50000"/>
                          </a:schemeClr>
                        </a:solidFill>
                        <a:latin typeface="+mn-lt"/>
                      </a:endParaRPr>
                    </a:p>
                  </a:txBody>
                  <a:tcPr anchor="ctr"/>
                </a:tc>
                <a:tc>
                  <a:txBody>
                    <a:bodyPr/>
                    <a:lstStyle/>
                    <a:p>
                      <a:pPr algn="ctr"/>
                      <a:r>
                        <a:rPr lang="es-CL" sz="1600" dirty="0" smtClean="0">
                          <a:solidFill>
                            <a:schemeClr val="tx1">
                              <a:lumMod val="50000"/>
                              <a:lumOff val="50000"/>
                            </a:schemeClr>
                          </a:solidFill>
                          <a:latin typeface="+mn-lt"/>
                        </a:rPr>
                        <a:t>12 meses</a:t>
                      </a:r>
                      <a:endParaRPr lang="es-CL" sz="1600" dirty="0">
                        <a:solidFill>
                          <a:schemeClr val="tx1">
                            <a:lumMod val="50000"/>
                            <a:lumOff val="50000"/>
                          </a:schemeClr>
                        </a:solidFill>
                        <a:latin typeface="+mn-lt"/>
                      </a:endParaRPr>
                    </a:p>
                  </a:txBody>
                  <a:tcPr anchor="ctr"/>
                </a:tc>
              </a:tr>
              <a:tr h="414093">
                <a:tc>
                  <a:txBody>
                    <a:bodyPr/>
                    <a:lstStyle/>
                    <a:p>
                      <a:pPr algn="ctr"/>
                      <a:r>
                        <a:rPr lang="es-CL" sz="1600" dirty="0" smtClean="0">
                          <a:solidFill>
                            <a:schemeClr val="tx1">
                              <a:lumMod val="50000"/>
                              <a:lumOff val="50000"/>
                            </a:schemeClr>
                          </a:solidFill>
                          <a:latin typeface="+mn-lt"/>
                        </a:rPr>
                        <a:t>Talleres de Capacitación</a:t>
                      </a:r>
                      <a:endParaRPr lang="es-CL" sz="1600" dirty="0">
                        <a:solidFill>
                          <a:schemeClr val="tx1">
                            <a:lumMod val="50000"/>
                            <a:lumOff val="50000"/>
                          </a:schemeClr>
                        </a:solidFill>
                        <a:latin typeface="+mn-lt"/>
                      </a:endParaRPr>
                    </a:p>
                  </a:txBody>
                  <a:tcPr anchor="ctr"/>
                </a:tc>
                <a:tc>
                  <a:txBody>
                    <a:bodyPr/>
                    <a:lstStyle/>
                    <a:p>
                      <a:pPr algn="ctr"/>
                      <a:r>
                        <a:rPr lang="es-CL" sz="1600" dirty="0" smtClean="0">
                          <a:solidFill>
                            <a:schemeClr val="tx1">
                              <a:lumMod val="50000"/>
                              <a:lumOff val="50000"/>
                            </a:schemeClr>
                          </a:solidFill>
                          <a:latin typeface="+mn-lt"/>
                        </a:rPr>
                        <a:t>200</a:t>
                      </a:r>
                      <a:endParaRPr lang="es-CL" sz="1600" dirty="0">
                        <a:solidFill>
                          <a:schemeClr val="tx1">
                            <a:lumMod val="50000"/>
                            <a:lumOff val="50000"/>
                          </a:schemeClr>
                        </a:solidFill>
                        <a:latin typeface="+mn-lt"/>
                      </a:endParaRPr>
                    </a:p>
                  </a:txBody>
                  <a:tcPr anchor="ctr"/>
                </a:tc>
                <a:tc>
                  <a:txBody>
                    <a:bodyPr/>
                    <a:lstStyle/>
                    <a:p>
                      <a:pPr algn="ctr"/>
                      <a:r>
                        <a:rPr lang="es-CL" sz="1600" dirty="0" smtClean="0">
                          <a:solidFill>
                            <a:schemeClr val="tx1">
                              <a:lumMod val="50000"/>
                              <a:lumOff val="50000"/>
                            </a:schemeClr>
                          </a:solidFill>
                          <a:latin typeface="+mn-lt"/>
                        </a:rPr>
                        <a:t>15</a:t>
                      </a:r>
                      <a:endParaRPr lang="es-CL" sz="1600" dirty="0">
                        <a:solidFill>
                          <a:schemeClr val="tx1">
                            <a:lumMod val="50000"/>
                            <a:lumOff val="50000"/>
                          </a:schemeClr>
                        </a:solidFill>
                        <a:latin typeface="+mn-lt"/>
                      </a:endParaRPr>
                    </a:p>
                  </a:txBody>
                  <a:tcPr anchor="ctr"/>
                </a:tc>
                <a:tc>
                  <a:txBody>
                    <a:bodyPr/>
                    <a:lstStyle/>
                    <a:p>
                      <a:pPr algn="ctr"/>
                      <a:r>
                        <a:rPr lang="es-CL" sz="1600" dirty="0" smtClean="0">
                          <a:solidFill>
                            <a:schemeClr val="tx1">
                              <a:lumMod val="50000"/>
                              <a:lumOff val="50000"/>
                            </a:schemeClr>
                          </a:solidFill>
                          <a:latin typeface="+mn-lt"/>
                        </a:rPr>
                        <a:t>10-15%</a:t>
                      </a:r>
                      <a:endParaRPr lang="es-CL" sz="1600" dirty="0">
                        <a:solidFill>
                          <a:schemeClr val="tx1">
                            <a:lumMod val="50000"/>
                            <a:lumOff val="50000"/>
                          </a:schemeClr>
                        </a:solidFill>
                        <a:latin typeface="+mn-lt"/>
                      </a:endParaRPr>
                    </a:p>
                  </a:txBody>
                  <a:tcPr anchor="ctr"/>
                </a:tc>
                <a:tc>
                  <a:txBody>
                    <a:bodyPr/>
                    <a:lstStyle/>
                    <a:p>
                      <a:pPr algn="ctr"/>
                      <a:r>
                        <a:rPr lang="es-CL" sz="1600" dirty="0" smtClean="0">
                          <a:solidFill>
                            <a:schemeClr val="tx1">
                              <a:lumMod val="50000"/>
                              <a:lumOff val="50000"/>
                            </a:schemeClr>
                          </a:solidFill>
                          <a:latin typeface="+mn-lt"/>
                        </a:rPr>
                        <a:t>12 meses</a:t>
                      </a:r>
                      <a:endParaRPr lang="es-CL" sz="1600" dirty="0">
                        <a:solidFill>
                          <a:schemeClr val="tx1">
                            <a:lumMod val="50000"/>
                            <a:lumOff val="50000"/>
                          </a:schemeClr>
                        </a:solidFill>
                        <a:latin typeface="+mn-lt"/>
                      </a:endParaRPr>
                    </a:p>
                  </a:txBody>
                  <a:tcPr anchor="ctr"/>
                </a:tc>
              </a:tr>
            </a:tbl>
          </a:graphicData>
        </a:graphic>
      </p:graphicFrame>
      <p:sp>
        <p:nvSpPr>
          <p:cNvPr id="5" name="4 CuadroTexto"/>
          <p:cNvSpPr txBox="1"/>
          <p:nvPr/>
        </p:nvSpPr>
        <p:spPr>
          <a:xfrm>
            <a:off x="2195736" y="5025689"/>
            <a:ext cx="6769249" cy="1348061"/>
          </a:xfrm>
          <a:prstGeom prst="rect">
            <a:avLst/>
          </a:prstGeom>
          <a:noFill/>
        </p:spPr>
        <p:txBody>
          <a:bodyPr wrap="square" rtlCol="0">
            <a:spAutoFit/>
          </a:bodyPr>
          <a:lstStyle/>
          <a:p>
            <a:pPr>
              <a:buNone/>
            </a:pPr>
            <a:r>
              <a:rPr lang="es-CL" sz="2400" dirty="0" smtClean="0">
                <a:solidFill>
                  <a:schemeClr val="tx1">
                    <a:lumMod val="50000"/>
                    <a:lumOff val="50000"/>
                  </a:schemeClr>
                </a:solidFill>
              </a:rPr>
              <a:t>Costo Proyecto Energización: $ 22.000.000</a:t>
            </a:r>
          </a:p>
          <a:p>
            <a:pPr>
              <a:buNone/>
            </a:pPr>
            <a:r>
              <a:rPr lang="es-CL" sz="2400" dirty="0" smtClean="0">
                <a:solidFill>
                  <a:schemeClr val="tx1">
                    <a:lumMod val="50000"/>
                    <a:lumOff val="50000"/>
                  </a:schemeClr>
                </a:solidFill>
              </a:rPr>
              <a:t>Aporte Local Mínimo:                 $ 2.200.000</a:t>
            </a:r>
          </a:p>
          <a:p>
            <a:pPr>
              <a:buNone/>
            </a:pPr>
            <a:r>
              <a:rPr lang="es-CL" sz="2400" dirty="0" smtClean="0">
                <a:solidFill>
                  <a:schemeClr val="tx1">
                    <a:lumMod val="50000"/>
                    <a:lumOff val="50000"/>
                  </a:schemeClr>
                </a:solidFill>
              </a:rPr>
              <a:t>Financiamiento FAE:                 $ 19.800.000</a:t>
            </a:r>
            <a:endParaRPr lang="es-CL" sz="2400" dirty="0">
              <a:solidFill>
                <a:schemeClr val="tx1">
                  <a:lumMod val="50000"/>
                  <a:lumOff val="50000"/>
                </a:schemeClr>
              </a:solidFill>
            </a:endParaRPr>
          </a:p>
        </p:txBody>
      </p:sp>
      <p:sp>
        <p:nvSpPr>
          <p:cNvPr id="6" name="5 CuadroTexto"/>
          <p:cNvSpPr txBox="1"/>
          <p:nvPr/>
        </p:nvSpPr>
        <p:spPr>
          <a:xfrm>
            <a:off x="323528" y="5371549"/>
            <a:ext cx="2619400" cy="461665"/>
          </a:xfrm>
          <a:prstGeom prst="rect">
            <a:avLst/>
          </a:prstGeom>
          <a:noFill/>
        </p:spPr>
        <p:txBody>
          <a:bodyPr wrap="square" rtlCol="0">
            <a:spAutoFit/>
          </a:bodyPr>
          <a:lstStyle/>
          <a:p>
            <a:pPr>
              <a:buNone/>
            </a:pPr>
            <a:r>
              <a:rPr lang="es-CL" sz="2400" b="1" dirty="0" smtClean="0">
                <a:solidFill>
                  <a:schemeClr val="tx2"/>
                </a:solidFill>
              </a:rPr>
              <a:t>EJEMPLO :</a:t>
            </a:r>
            <a:endParaRPr lang="es-CL" sz="2400" b="1" dirty="0">
              <a:solidFill>
                <a:schemeClr val="tx2"/>
              </a:solidFill>
            </a:endParaRPr>
          </a:p>
        </p:txBody>
      </p:sp>
      <p:sp>
        <p:nvSpPr>
          <p:cNvPr id="8"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dirty="0">
                <a:solidFill>
                  <a:srgbClr val="898989"/>
                </a:solidFill>
                <a:latin typeface="Verdana" pitchFamily="34" charset="0"/>
              </a:rPr>
              <a:t>Gobierno de Chile | Ministerio de Energía</a:t>
            </a:r>
            <a:r>
              <a:rPr lang="en-US" sz="900" dirty="0">
                <a:solidFill>
                  <a:srgbClr val="898989"/>
                </a:solidFill>
                <a:latin typeface="Verdana" pitchFamily="34" charset="0"/>
              </a:rPr>
              <a:t> </a:t>
            </a:r>
          </a:p>
        </p:txBody>
      </p:sp>
      <p:sp>
        <p:nvSpPr>
          <p:cNvPr id="9" name="8 CuadroTexto"/>
          <p:cNvSpPr txBox="1"/>
          <p:nvPr/>
        </p:nvSpPr>
        <p:spPr>
          <a:xfrm rot="21341615">
            <a:off x="1970222" y="3561436"/>
            <a:ext cx="5489307" cy="1200329"/>
          </a:xfrm>
          <a:prstGeom prst="rect">
            <a:avLst/>
          </a:prstGeom>
          <a:solidFill>
            <a:srgbClr val="005FA1">
              <a:alpha val="89804"/>
            </a:srgbClr>
          </a:solidFill>
          <a:ln>
            <a:solidFill>
              <a:srgbClr val="005FA1"/>
            </a:solidFill>
            <a:prstDash val="sysDot"/>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ct val="30000"/>
              </a:spcBef>
              <a:buNone/>
              <a:defRPr/>
            </a:pPr>
            <a:r>
              <a:rPr lang="es-CL" sz="2400" dirty="0">
                <a:solidFill>
                  <a:schemeClr val="bg1"/>
                </a:solidFill>
              </a:rPr>
              <a:t> </a:t>
            </a:r>
            <a:r>
              <a:rPr lang="es-ES" sz="2400" dirty="0" smtClean="0">
                <a:solidFill>
                  <a:schemeClr val="bg1"/>
                </a:solidFill>
              </a:rPr>
              <a:t>Para esta versión 2016 aumentamos en cerca de </a:t>
            </a:r>
            <a:r>
              <a:rPr lang="es-ES" sz="2400" b="1" dirty="0" smtClean="0">
                <a:solidFill>
                  <a:schemeClr val="bg1"/>
                </a:solidFill>
              </a:rPr>
              <a:t>$100.000.000</a:t>
            </a:r>
            <a:r>
              <a:rPr lang="es-ES" sz="2400" dirty="0" smtClean="0">
                <a:solidFill>
                  <a:schemeClr val="bg1"/>
                </a:solidFill>
              </a:rPr>
              <a:t> los fondos a repartir</a:t>
            </a:r>
            <a:endParaRPr lang="es-CL" sz="2400" dirty="0">
              <a:solidFill>
                <a:schemeClr val="bg1"/>
              </a:solidFill>
            </a:endParaRPr>
          </a:p>
        </p:txBody>
      </p:sp>
    </p:spTree>
    <p:extLst>
      <p:ext uri="{BB962C8B-B14F-4D97-AF65-F5344CB8AC3E}">
        <p14:creationId xmlns:p14="http://schemas.microsoft.com/office/powerpoint/2010/main" val="216468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1 Título"/>
          <p:cNvSpPr>
            <a:spLocks noGrp="1"/>
          </p:cNvSpPr>
          <p:nvPr>
            <p:ph type="title"/>
          </p:nvPr>
        </p:nvSpPr>
        <p:spPr>
          <a:xfrm>
            <a:off x="295919" y="53752"/>
            <a:ext cx="8164513" cy="1143000"/>
          </a:xfrm>
        </p:spPr>
        <p:txBody>
          <a:bodyPr/>
          <a:lstStyle/>
          <a:p>
            <a:r>
              <a:rPr lang="es-CL" sz="3600" dirty="0" smtClean="0">
                <a:solidFill>
                  <a:schemeClr val="tx2"/>
                </a:solidFill>
                <a:latin typeface="+mj-lt"/>
                <a:cs typeface="Verdana" pitchFamily="34" charset="0"/>
              </a:rPr>
              <a:t>ITEMS NO FINANCIABLES</a:t>
            </a:r>
            <a:endParaRPr lang="es-CL" sz="3600" dirty="0">
              <a:solidFill>
                <a:schemeClr val="tx2"/>
              </a:solidFill>
              <a:latin typeface="+mj-lt"/>
              <a:cs typeface="Verdana" pitchFamily="34" charset="0"/>
            </a:endParaRPr>
          </a:p>
        </p:txBody>
      </p:sp>
      <p:sp>
        <p:nvSpPr>
          <p:cNvPr id="17" name="2 Marcador de contenido"/>
          <p:cNvSpPr txBox="1">
            <a:spLocks/>
          </p:cNvSpPr>
          <p:nvPr/>
        </p:nvSpPr>
        <p:spPr bwMode="auto">
          <a:xfrm>
            <a:off x="395536" y="1196752"/>
            <a:ext cx="8064896" cy="4824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MX" sz="2400" dirty="0" smtClean="0">
                <a:solidFill>
                  <a:schemeClr val="tx1">
                    <a:lumMod val="50000"/>
                    <a:lumOff val="50000"/>
                  </a:schemeClr>
                </a:solidFill>
              </a:rPr>
              <a:t>Gastos </a:t>
            </a:r>
            <a:r>
              <a:rPr lang="es-MX" sz="2400" dirty="0">
                <a:solidFill>
                  <a:schemeClr val="tx1">
                    <a:lumMod val="50000"/>
                    <a:lumOff val="50000"/>
                  </a:schemeClr>
                </a:solidFill>
              </a:rPr>
              <a:t>para la obtención de la garantía de fiel cumplimiento y correcta ejecución de actividades, señalada en el punto III.1.1. letra a) de las presentes bases. </a:t>
            </a:r>
            <a:endParaRPr lang="es-MX" sz="2400" dirty="0" smtClean="0">
              <a:solidFill>
                <a:schemeClr val="tx1">
                  <a:lumMod val="50000"/>
                  <a:lumOff val="50000"/>
                </a:schemeClr>
              </a:solidFill>
            </a:endParaRPr>
          </a:p>
          <a:p>
            <a:r>
              <a:rPr lang="es-MX" sz="2400" dirty="0" smtClean="0">
                <a:solidFill>
                  <a:schemeClr val="tx1">
                    <a:lumMod val="50000"/>
                    <a:lumOff val="50000"/>
                  </a:schemeClr>
                </a:solidFill>
              </a:rPr>
              <a:t>Revisar Bases.</a:t>
            </a:r>
            <a:endParaRPr lang="es-CL" sz="2400" dirty="0">
              <a:solidFill>
                <a:schemeClr val="tx1">
                  <a:lumMod val="50000"/>
                  <a:lumOff val="50000"/>
                </a:schemeClr>
              </a:solidFill>
            </a:endParaRPr>
          </a:p>
          <a:p>
            <a:pPr marL="0" indent="0" algn="just">
              <a:buNone/>
            </a:pPr>
            <a:endParaRPr lang="es-CL" sz="2400" dirty="0" smtClean="0">
              <a:solidFill>
                <a:schemeClr val="tx1">
                  <a:lumMod val="50000"/>
                  <a:lumOff val="50000"/>
                </a:schemeClr>
              </a:solidFill>
            </a:endParaRPr>
          </a:p>
          <a:p>
            <a:pPr lvl="0"/>
            <a:r>
              <a:rPr lang="es-ES" sz="2400" b="1" dirty="0">
                <a:solidFill>
                  <a:schemeClr val="tx2"/>
                </a:solidFill>
              </a:rPr>
              <a:t>DUPLICIDAD DE </a:t>
            </a:r>
            <a:r>
              <a:rPr lang="es-ES" sz="2400" b="1" dirty="0" smtClean="0">
                <a:solidFill>
                  <a:schemeClr val="tx2"/>
                </a:solidFill>
              </a:rPr>
              <a:t>FINANCIAMIENTO</a:t>
            </a:r>
          </a:p>
          <a:p>
            <a:pPr marL="355600" lvl="0" indent="0">
              <a:buNone/>
            </a:pPr>
            <a:r>
              <a:rPr lang="es-ES" sz="2400" dirty="0" smtClean="0">
                <a:solidFill>
                  <a:schemeClr val="tx1">
                    <a:lumMod val="50000"/>
                    <a:lumOff val="50000"/>
                  </a:schemeClr>
                </a:solidFill>
              </a:rPr>
              <a:t>No se financiarán </a:t>
            </a:r>
            <a:r>
              <a:rPr lang="es-ES" sz="2400" dirty="0">
                <a:solidFill>
                  <a:schemeClr val="tx1">
                    <a:lumMod val="50000"/>
                    <a:lumOff val="50000"/>
                  </a:schemeClr>
                </a:solidFill>
              </a:rPr>
              <a:t>iniciativas que ya </a:t>
            </a:r>
            <a:r>
              <a:rPr lang="es-ES" sz="2400" dirty="0" smtClean="0">
                <a:solidFill>
                  <a:schemeClr val="tx1">
                    <a:lumMod val="50000"/>
                    <a:lumOff val="50000"/>
                  </a:schemeClr>
                </a:solidFill>
              </a:rPr>
              <a:t>han sido </a:t>
            </a:r>
            <a:r>
              <a:rPr lang="es-ES" sz="2400" dirty="0">
                <a:solidFill>
                  <a:schemeClr val="tx1">
                    <a:lumMod val="50000"/>
                    <a:lumOff val="50000"/>
                  </a:schemeClr>
                </a:solidFill>
              </a:rPr>
              <a:t>beneficiadas con </a:t>
            </a:r>
            <a:r>
              <a:rPr lang="es-ES" sz="2400" dirty="0" smtClean="0">
                <a:solidFill>
                  <a:schemeClr val="tx1">
                    <a:lumMod val="50000"/>
                    <a:lumOff val="50000"/>
                  </a:schemeClr>
                </a:solidFill>
              </a:rPr>
              <a:t>otros Fondos del Estado (aportes </a:t>
            </a:r>
            <a:r>
              <a:rPr lang="es-ES" sz="2400" dirty="0">
                <a:solidFill>
                  <a:schemeClr val="tx1">
                    <a:lumMod val="50000"/>
                    <a:lumOff val="50000"/>
                  </a:schemeClr>
                </a:solidFill>
              </a:rPr>
              <a:t>no reembolsables, estatales, fiscales o </a:t>
            </a:r>
            <a:r>
              <a:rPr lang="es-ES" sz="2400" dirty="0" smtClean="0">
                <a:solidFill>
                  <a:schemeClr val="tx1">
                    <a:lumMod val="50000"/>
                    <a:lumOff val="50000"/>
                  </a:schemeClr>
                </a:solidFill>
              </a:rPr>
              <a:t>municipales).</a:t>
            </a:r>
          </a:p>
          <a:p>
            <a:pPr marL="355600" lvl="0" indent="0">
              <a:buNone/>
            </a:pPr>
            <a:r>
              <a:rPr lang="es-ES" sz="2400" dirty="0" smtClean="0">
                <a:solidFill>
                  <a:schemeClr val="tx1">
                    <a:lumMod val="50000"/>
                    <a:lumOff val="50000"/>
                  </a:schemeClr>
                </a:solidFill>
              </a:rPr>
              <a:t>El </a:t>
            </a:r>
            <a:r>
              <a:rPr lang="es-ES" sz="2400" dirty="0">
                <a:solidFill>
                  <a:schemeClr val="tx1">
                    <a:lumMod val="50000"/>
                    <a:lumOff val="50000"/>
                  </a:schemeClr>
                </a:solidFill>
              </a:rPr>
              <a:t>postulante deberá renunciar a todas las otras postulaciones si desea concretar la asignación de fondos otorgada por la Subsecretaría de Energía. </a:t>
            </a:r>
          </a:p>
        </p:txBody>
      </p:sp>
      <p:sp>
        <p:nvSpPr>
          <p:cNvPr id="21"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dirty="0">
                <a:solidFill>
                  <a:srgbClr val="898989"/>
                </a:solidFill>
                <a:latin typeface="Verdana" pitchFamily="34" charset="0"/>
              </a:rPr>
              <a:t>Gobierno de Chile | Ministerio de Energía</a:t>
            </a:r>
            <a:r>
              <a:rPr lang="en-US" sz="900" dirty="0">
                <a:solidFill>
                  <a:srgbClr val="898989"/>
                </a:solidFill>
                <a:latin typeface="Verdana" pitchFamily="34" charset="0"/>
              </a:rPr>
              <a:t> </a:t>
            </a:r>
          </a:p>
        </p:txBody>
      </p:sp>
    </p:spTree>
    <p:extLst>
      <p:ext uri="{BB962C8B-B14F-4D97-AF65-F5344CB8AC3E}">
        <p14:creationId xmlns:p14="http://schemas.microsoft.com/office/powerpoint/2010/main" val="1718294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1 Título"/>
          <p:cNvSpPr>
            <a:spLocks noGrp="1"/>
          </p:cNvSpPr>
          <p:nvPr>
            <p:ph type="title"/>
          </p:nvPr>
        </p:nvSpPr>
        <p:spPr>
          <a:xfrm>
            <a:off x="295919" y="53752"/>
            <a:ext cx="8164513" cy="1143000"/>
          </a:xfrm>
        </p:spPr>
        <p:txBody>
          <a:bodyPr/>
          <a:lstStyle/>
          <a:p>
            <a:r>
              <a:rPr lang="es-CL" sz="3600" dirty="0" smtClean="0">
                <a:solidFill>
                  <a:schemeClr val="tx2"/>
                </a:solidFill>
                <a:latin typeface="+mj-lt"/>
                <a:cs typeface="Verdana" pitchFamily="34" charset="0"/>
              </a:rPr>
              <a:t>¿CUÁLES SON LOS REQUISITOS?</a:t>
            </a:r>
            <a:endParaRPr lang="es-CL" sz="3600" dirty="0">
              <a:solidFill>
                <a:schemeClr val="tx2"/>
              </a:solidFill>
              <a:latin typeface="+mj-lt"/>
              <a:cs typeface="Verdana" pitchFamily="34" charset="0"/>
            </a:endParaRPr>
          </a:p>
        </p:txBody>
      </p:sp>
      <p:sp>
        <p:nvSpPr>
          <p:cNvPr id="17" name="2 Marcador de contenido"/>
          <p:cNvSpPr txBox="1">
            <a:spLocks/>
          </p:cNvSpPr>
          <p:nvPr/>
        </p:nvSpPr>
        <p:spPr bwMode="auto">
          <a:xfrm>
            <a:off x="395536" y="1196752"/>
            <a:ext cx="8064896" cy="4824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ES" sz="2400" b="1" dirty="0">
                <a:solidFill>
                  <a:schemeClr val="tx1">
                    <a:lumMod val="50000"/>
                    <a:lumOff val="50000"/>
                  </a:schemeClr>
                </a:solidFill>
              </a:rPr>
              <a:t>Ser personas jurídicas nacionales sin fines de lucro y que se encuentren actualmente vigentes</a:t>
            </a:r>
            <a:endParaRPr lang="es-CL" sz="2400" dirty="0">
              <a:solidFill>
                <a:schemeClr val="tx1">
                  <a:lumMod val="50000"/>
                  <a:lumOff val="50000"/>
                </a:schemeClr>
              </a:solidFill>
            </a:endParaRPr>
          </a:p>
          <a:p>
            <a:pPr lvl="0"/>
            <a:r>
              <a:rPr lang="es-ES" sz="2400" b="1" dirty="0">
                <a:solidFill>
                  <a:schemeClr val="tx1">
                    <a:lumMod val="50000"/>
                    <a:lumOff val="50000"/>
                  </a:schemeClr>
                </a:solidFill>
              </a:rPr>
              <a:t>Tener una cuenta bancaria exclusiva para la administración de los fondos entregados</a:t>
            </a:r>
            <a:r>
              <a:rPr lang="es-ES" sz="2400" dirty="0">
                <a:solidFill>
                  <a:schemeClr val="tx1">
                    <a:lumMod val="50000"/>
                    <a:lumOff val="50000"/>
                  </a:schemeClr>
                </a:solidFill>
              </a:rPr>
              <a:t> para el cofinanciamiento de la propuesta. </a:t>
            </a:r>
            <a:endParaRPr lang="es-ES" sz="2400" dirty="0" smtClean="0">
              <a:solidFill>
                <a:schemeClr val="tx1">
                  <a:lumMod val="50000"/>
                  <a:lumOff val="50000"/>
                </a:schemeClr>
              </a:solidFill>
            </a:endParaRPr>
          </a:p>
          <a:p>
            <a:pPr marL="0" indent="0">
              <a:buNone/>
            </a:pPr>
            <a:r>
              <a:rPr lang="es-ES" sz="2400" dirty="0" smtClean="0">
                <a:solidFill>
                  <a:schemeClr val="tx1">
                    <a:lumMod val="50000"/>
                    <a:lumOff val="50000"/>
                  </a:schemeClr>
                </a:solidFill>
              </a:rPr>
              <a:t>	Se aceptará cuenta bancaria no exclusiva sólo para el caso 	de Entidades de Derecho Público o en aquellos casos en 	que el postulante acredite mediante documentos 	verificables emitidos por tres bancos distintos, que no ha 	sido posible obtener una cuenta bancaria exclusiva.</a:t>
            </a:r>
          </a:p>
          <a:p>
            <a:r>
              <a:rPr lang="es-CL" sz="2400" b="1" dirty="0" smtClean="0">
                <a:solidFill>
                  <a:schemeClr val="tx1">
                    <a:lumMod val="50000"/>
                    <a:lumOff val="50000"/>
                  </a:schemeClr>
                </a:solidFill>
              </a:rPr>
              <a:t>Ser </a:t>
            </a:r>
            <a:r>
              <a:rPr lang="es-CL" sz="2400" b="1" dirty="0">
                <a:solidFill>
                  <a:schemeClr val="tx1">
                    <a:lumMod val="50000"/>
                    <a:lumOff val="50000"/>
                  </a:schemeClr>
                </a:solidFill>
              </a:rPr>
              <a:t>responsable directo del proyecto</a:t>
            </a:r>
            <a:r>
              <a:rPr lang="es-CL" sz="2400" dirty="0">
                <a:solidFill>
                  <a:schemeClr val="tx1">
                    <a:lumMod val="50000"/>
                    <a:lumOff val="50000"/>
                  </a:schemeClr>
                </a:solidFill>
              </a:rPr>
              <a:t>. La entidad postulante </a:t>
            </a:r>
            <a:r>
              <a:rPr lang="es-CL" sz="2400" dirty="0" smtClean="0">
                <a:solidFill>
                  <a:schemeClr val="tx1">
                    <a:lumMod val="50000"/>
                    <a:lumOff val="50000"/>
                  </a:schemeClr>
                </a:solidFill>
              </a:rPr>
              <a:t>podrá generar </a:t>
            </a:r>
            <a:r>
              <a:rPr lang="es-CL" sz="2400" dirty="0">
                <a:solidFill>
                  <a:schemeClr val="tx1">
                    <a:lumMod val="50000"/>
                    <a:lumOff val="50000"/>
                  </a:schemeClr>
                </a:solidFill>
              </a:rPr>
              <a:t>Alianzas para la realización del taller o proyecto.</a:t>
            </a:r>
          </a:p>
          <a:p>
            <a:pPr marL="0" indent="0">
              <a:buNone/>
            </a:pPr>
            <a:endParaRPr lang="es-CL" sz="2400" dirty="0">
              <a:solidFill>
                <a:schemeClr val="tx1">
                  <a:lumMod val="50000"/>
                  <a:lumOff val="50000"/>
                </a:schemeClr>
              </a:solidFill>
            </a:endParaRPr>
          </a:p>
        </p:txBody>
      </p:sp>
      <p:sp>
        <p:nvSpPr>
          <p:cNvPr id="48" name="47 Rectángulo"/>
          <p:cNvSpPr/>
          <p:nvPr/>
        </p:nvSpPr>
        <p:spPr>
          <a:xfrm>
            <a:off x="295919" y="1124744"/>
            <a:ext cx="7876481" cy="194762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1"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dirty="0">
                <a:solidFill>
                  <a:srgbClr val="898989"/>
                </a:solidFill>
                <a:latin typeface="Verdana" pitchFamily="34" charset="0"/>
              </a:rPr>
              <a:t>Gobierno de Chile | Ministerio de Energía</a:t>
            </a:r>
            <a:r>
              <a:rPr lang="en-US" sz="900" dirty="0">
                <a:solidFill>
                  <a:srgbClr val="898989"/>
                </a:solidFill>
                <a:latin typeface="Verdana" pitchFamily="34" charset="0"/>
              </a:rPr>
              <a:t> </a:t>
            </a:r>
          </a:p>
        </p:txBody>
      </p:sp>
      <p:sp>
        <p:nvSpPr>
          <p:cNvPr id="6" name="5 CuadroTexto"/>
          <p:cNvSpPr txBox="1"/>
          <p:nvPr/>
        </p:nvSpPr>
        <p:spPr>
          <a:xfrm rot="21341615">
            <a:off x="1970222" y="3561436"/>
            <a:ext cx="5489307" cy="1200329"/>
          </a:xfrm>
          <a:prstGeom prst="rect">
            <a:avLst/>
          </a:prstGeom>
          <a:solidFill>
            <a:srgbClr val="005FA1">
              <a:alpha val="89804"/>
            </a:srgbClr>
          </a:solidFill>
          <a:ln>
            <a:solidFill>
              <a:srgbClr val="005FA1"/>
            </a:solidFill>
            <a:prstDash val="sysDot"/>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ct val="30000"/>
              </a:spcBef>
              <a:buNone/>
              <a:defRPr/>
            </a:pPr>
            <a:r>
              <a:rPr lang="es-CL" sz="2400" dirty="0">
                <a:solidFill>
                  <a:schemeClr val="bg1"/>
                </a:solidFill>
              </a:rPr>
              <a:t> </a:t>
            </a:r>
            <a:r>
              <a:rPr lang="es-ES" sz="2400" dirty="0" smtClean="0">
                <a:solidFill>
                  <a:schemeClr val="bg1"/>
                </a:solidFill>
              </a:rPr>
              <a:t>Estos son los requisitos generales, sin perjuicio de los demás establecidos en las bases del concurso.</a:t>
            </a:r>
            <a:endParaRPr lang="es-CL" sz="2400" dirty="0">
              <a:solidFill>
                <a:schemeClr val="bg1"/>
              </a:solidFill>
            </a:endParaRPr>
          </a:p>
        </p:txBody>
      </p:sp>
    </p:spTree>
    <p:extLst>
      <p:ext uri="{BB962C8B-B14F-4D97-AF65-F5344CB8AC3E}">
        <p14:creationId xmlns:p14="http://schemas.microsoft.com/office/powerpoint/2010/main" val="380423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1 Título"/>
          <p:cNvSpPr>
            <a:spLocks noGrp="1"/>
          </p:cNvSpPr>
          <p:nvPr>
            <p:ph type="title"/>
          </p:nvPr>
        </p:nvSpPr>
        <p:spPr>
          <a:xfrm>
            <a:off x="295919" y="53752"/>
            <a:ext cx="8164513" cy="1143000"/>
          </a:xfrm>
        </p:spPr>
        <p:txBody>
          <a:bodyPr/>
          <a:lstStyle/>
          <a:p>
            <a:r>
              <a:rPr lang="es-CL" sz="3600" dirty="0" smtClean="0">
                <a:solidFill>
                  <a:schemeClr val="tx2"/>
                </a:solidFill>
                <a:latin typeface="+mj-lt"/>
                <a:cs typeface="Verdana" pitchFamily="34" charset="0"/>
              </a:rPr>
              <a:t>¿CUÁLES SON LOS REQUISITOS?</a:t>
            </a:r>
            <a:endParaRPr lang="es-CL" sz="3600" dirty="0">
              <a:solidFill>
                <a:schemeClr val="tx2"/>
              </a:solidFill>
              <a:latin typeface="+mj-lt"/>
              <a:cs typeface="Verdana" pitchFamily="34" charset="0"/>
            </a:endParaRPr>
          </a:p>
        </p:txBody>
      </p:sp>
      <p:sp>
        <p:nvSpPr>
          <p:cNvPr id="17" name="2 Marcador de contenido"/>
          <p:cNvSpPr txBox="1">
            <a:spLocks/>
          </p:cNvSpPr>
          <p:nvPr/>
        </p:nvSpPr>
        <p:spPr bwMode="auto">
          <a:xfrm>
            <a:off x="395536" y="1196752"/>
            <a:ext cx="8064896" cy="4824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CL" sz="2400" dirty="0" smtClean="0">
                <a:solidFill>
                  <a:schemeClr val="tx1">
                    <a:lumMod val="50000"/>
                    <a:lumOff val="50000"/>
                  </a:schemeClr>
                </a:solidFill>
              </a:rPr>
              <a:t>Presentación de Anexos administrativos y técnicos solicitados en las bases del FAE 2016. </a:t>
            </a:r>
          </a:p>
          <a:p>
            <a:pPr algn="just"/>
            <a:endParaRPr lang="es-CL" sz="2400" dirty="0">
              <a:solidFill>
                <a:schemeClr val="tx1">
                  <a:lumMod val="50000"/>
                  <a:lumOff val="50000"/>
                </a:schemeClr>
              </a:solidFill>
            </a:endParaRPr>
          </a:p>
        </p:txBody>
      </p:sp>
      <p:sp>
        <p:nvSpPr>
          <p:cNvPr id="48" name="47 Rectángulo"/>
          <p:cNvSpPr/>
          <p:nvPr/>
        </p:nvSpPr>
        <p:spPr>
          <a:xfrm>
            <a:off x="295919" y="1124744"/>
            <a:ext cx="7876481" cy="194762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1"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dirty="0">
                <a:solidFill>
                  <a:srgbClr val="898989"/>
                </a:solidFill>
                <a:latin typeface="Verdana" pitchFamily="34" charset="0"/>
              </a:rPr>
              <a:t>Gobierno de Chile | Ministerio de Energía</a:t>
            </a:r>
            <a:r>
              <a:rPr lang="en-US" sz="900" dirty="0">
                <a:solidFill>
                  <a:srgbClr val="898989"/>
                </a:solidFill>
                <a:latin typeface="Verdana" pitchFamily="34" charset="0"/>
              </a:rPr>
              <a:t> </a:t>
            </a:r>
          </a:p>
        </p:txBody>
      </p:sp>
      <p:sp>
        <p:nvSpPr>
          <p:cNvPr id="6" name="5 Rectángulo redondeado"/>
          <p:cNvSpPr/>
          <p:nvPr/>
        </p:nvSpPr>
        <p:spPr>
          <a:xfrm>
            <a:off x="395536" y="1196751"/>
            <a:ext cx="8064896" cy="901805"/>
          </a:xfrm>
          <a:prstGeom prst="roundRect">
            <a:avLst/>
          </a:prstGeom>
          <a:noFill/>
          <a:ln w="19050">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93270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1 Título"/>
          <p:cNvSpPr>
            <a:spLocks noGrp="1"/>
          </p:cNvSpPr>
          <p:nvPr>
            <p:ph type="title"/>
          </p:nvPr>
        </p:nvSpPr>
        <p:spPr>
          <a:xfrm>
            <a:off x="295919" y="53752"/>
            <a:ext cx="8164513" cy="1143000"/>
          </a:xfrm>
        </p:spPr>
        <p:txBody>
          <a:bodyPr/>
          <a:lstStyle/>
          <a:p>
            <a:r>
              <a:rPr lang="es-CL" sz="3600" dirty="0" smtClean="0">
                <a:solidFill>
                  <a:schemeClr val="tx2"/>
                </a:solidFill>
                <a:latin typeface="+mj-lt"/>
                <a:cs typeface="Verdana" pitchFamily="34" charset="0"/>
              </a:rPr>
              <a:t>ANEXOS ADMINISTRATIVOS Y TÉCNICOS</a:t>
            </a:r>
            <a:endParaRPr lang="es-CL" sz="3600" dirty="0">
              <a:solidFill>
                <a:schemeClr val="tx2"/>
              </a:solidFill>
              <a:latin typeface="+mj-lt"/>
              <a:cs typeface="Verdana" pitchFamily="34" charset="0"/>
            </a:endParaRPr>
          </a:p>
        </p:txBody>
      </p:sp>
      <p:sp>
        <p:nvSpPr>
          <p:cNvPr id="48" name="47 Rectángulo"/>
          <p:cNvSpPr/>
          <p:nvPr/>
        </p:nvSpPr>
        <p:spPr>
          <a:xfrm>
            <a:off x="295919" y="1124744"/>
            <a:ext cx="7876481" cy="194762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1"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dirty="0">
                <a:solidFill>
                  <a:srgbClr val="898989"/>
                </a:solidFill>
                <a:latin typeface="Verdana" pitchFamily="34" charset="0"/>
              </a:rPr>
              <a:t>Gobierno de Chile | Ministerio de Energía</a:t>
            </a:r>
            <a:r>
              <a:rPr lang="en-US" sz="900" dirty="0">
                <a:solidFill>
                  <a:srgbClr val="898989"/>
                </a:solidFill>
                <a:latin typeface="Verdana" pitchFamily="34" charset="0"/>
              </a:rPr>
              <a:t> </a:t>
            </a:r>
          </a:p>
        </p:txBody>
      </p:sp>
      <p:sp>
        <p:nvSpPr>
          <p:cNvPr id="6" name="2 Marcador de contenido"/>
          <p:cNvSpPr>
            <a:spLocks noGrp="1"/>
          </p:cNvSpPr>
          <p:nvPr>
            <p:ph idx="1"/>
          </p:nvPr>
        </p:nvSpPr>
        <p:spPr>
          <a:xfrm>
            <a:off x="133466" y="980728"/>
            <a:ext cx="8398974" cy="5085928"/>
          </a:xfrm>
        </p:spPr>
        <p:txBody>
          <a:bodyPr/>
          <a:lstStyle/>
          <a:p>
            <a:pPr lvl="0"/>
            <a:r>
              <a:rPr lang="es-ES" sz="2400" b="1" dirty="0" smtClean="0">
                <a:solidFill>
                  <a:schemeClr val="tx1">
                    <a:lumMod val="50000"/>
                    <a:lumOff val="50000"/>
                  </a:schemeClr>
                </a:solidFill>
              </a:rPr>
              <a:t>ANTECEDENTES ADMINISTRATIVOS DE LA PROPUESTA</a:t>
            </a:r>
          </a:p>
          <a:p>
            <a:pPr lvl="2"/>
            <a:r>
              <a:rPr lang="es-MX" sz="1800" b="1" dirty="0" smtClean="0">
                <a:solidFill>
                  <a:schemeClr val="tx1">
                    <a:lumMod val="50000"/>
                    <a:lumOff val="50000"/>
                  </a:schemeClr>
                </a:solidFill>
              </a:rPr>
              <a:t>Anexo </a:t>
            </a:r>
            <a:r>
              <a:rPr lang="es-MX" sz="1800" b="1" dirty="0">
                <a:solidFill>
                  <a:schemeClr val="tx1">
                    <a:lumMod val="50000"/>
                    <a:lumOff val="50000"/>
                  </a:schemeClr>
                </a:solidFill>
              </a:rPr>
              <a:t>1. </a:t>
            </a:r>
            <a:r>
              <a:rPr lang="es-MX" sz="1800" dirty="0">
                <a:solidFill>
                  <a:schemeClr val="tx1">
                    <a:lumMod val="50000"/>
                    <a:lumOff val="50000"/>
                  </a:schemeClr>
                </a:solidFill>
              </a:rPr>
              <a:t>Declaración jurada aceptación de las </a:t>
            </a:r>
            <a:r>
              <a:rPr lang="es-MX" sz="1800" dirty="0" smtClean="0">
                <a:solidFill>
                  <a:schemeClr val="tx1">
                    <a:lumMod val="50000"/>
                    <a:lumOff val="50000"/>
                  </a:schemeClr>
                </a:solidFill>
              </a:rPr>
              <a:t>bases.</a:t>
            </a:r>
            <a:endParaRPr lang="es-MX" sz="1800" dirty="0">
              <a:solidFill>
                <a:schemeClr val="tx1">
                  <a:lumMod val="50000"/>
                  <a:lumOff val="50000"/>
                </a:schemeClr>
              </a:solidFill>
            </a:endParaRPr>
          </a:p>
          <a:p>
            <a:pPr lvl="2"/>
            <a:r>
              <a:rPr lang="es-MX" sz="1800" b="1" dirty="0">
                <a:solidFill>
                  <a:schemeClr val="tx1">
                    <a:lumMod val="50000"/>
                    <a:lumOff val="50000"/>
                  </a:schemeClr>
                </a:solidFill>
              </a:rPr>
              <a:t>Anexo 2. </a:t>
            </a:r>
            <a:r>
              <a:rPr lang="es-MX" sz="1800" dirty="0">
                <a:solidFill>
                  <a:schemeClr val="tx1">
                    <a:lumMod val="50000"/>
                    <a:lumOff val="50000"/>
                  </a:schemeClr>
                </a:solidFill>
              </a:rPr>
              <a:t>Declaración jurada identificación del postulante persona </a:t>
            </a:r>
            <a:r>
              <a:rPr lang="es-MX" sz="1800" dirty="0" smtClean="0">
                <a:solidFill>
                  <a:schemeClr val="tx1">
                    <a:lumMod val="50000"/>
                    <a:lumOff val="50000"/>
                  </a:schemeClr>
                </a:solidFill>
              </a:rPr>
              <a:t>jurídica.</a:t>
            </a:r>
            <a:endParaRPr lang="es-MX" sz="1800" dirty="0">
              <a:solidFill>
                <a:schemeClr val="tx1">
                  <a:lumMod val="50000"/>
                  <a:lumOff val="50000"/>
                </a:schemeClr>
              </a:solidFill>
            </a:endParaRPr>
          </a:p>
          <a:p>
            <a:pPr lvl="2"/>
            <a:r>
              <a:rPr lang="es-MX" sz="1800" b="1" dirty="0">
                <a:solidFill>
                  <a:schemeClr val="tx1">
                    <a:lumMod val="50000"/>
                    <a:lumOff val="50000"/>
                  </a:schemeClr>
                </a:solidFill>
              </a:rPr>
              <a:t>Anexo 3. </a:t>
            </a:r>
            <a:r>
              <a:rPr lang="es-MX" sz="1800" dirty="0">
                <a:solidFill>
                  <a:schemeClr val="tx1">
                    <a:lumMod val="50000"/>
                    <a:lumOff val="50000"/>
                  </a:schemeClr>
                </a:solidFill>
              </a:rPr>
              <a:t>Declaración jurada </a:t>
            </a:r>
            <a:r>
              <a:rPr lang="es-MX" sz="1800" dirty="0" smtClean="0">
                <a:solidFill>
                  <a:schemeClr val="tx1">
                    <a:lumMod val="50000"/>
                    <a:lumOff val="50000"/>
                  </a:schemeClr>
                </a:solidFill>
              </a:rPr>
              <a:t>prohibiciones.</a:t>
            </a:r>
            <a:endParaRPr lang="es-MX" sz="1800" dirty="0">
              <a:solidFill>
                <a:schemeClr val="tx1">
                  <a:lumMod val="50000"/>
                  <a:lumOff val="50000"/>
                </a:schemeClr>
              </a:solidFill>
            </a:endParaRPr>
          </a:p>
          <a:p>
            <a:pPr lvl="2"/>
            <a:r>
              <a:rPr lang="es-MX" sz="1800" b="1" dirty="0">
                <a:solidFill>
                  <a:schemeClr val="tx1">
                    <a:lumMod val="50000"/>
                    <a:lumOff val="50000"/>
                  </a:schemeClr>
                </a:solidFill>
              </a:rPr>
              <a:t>Anexo 4. </a:t>
            </a:r>
            <a:r>
              <a:rPr lang="es-MX" sz="1800" dirty="0">
                <a:solidFill>
                  <a:schemeClr val="tx1">
                    <a:lumMod val="50000"/>
                    <a:lumOff val="50000"/>
                  </a:schemeClr>
                </a:solidFill>
              </a:rPr>
              <a:t>Declaración jurada doble financiamiento. </a:t>
            </a:r>
            <a:endParaRPr lang="es-CL" sz="1800" dirty="0">
              <a:solidFill>
                <a:schemeClr val="tx1">
                  <a:lumMod val="50000"/>
                  <a:lumOff val="50000"/>
                </a:schemeClr>
              </a:solidFill>
            </a:endParaRPr>
          </a:p>
          <a:p>
            <a:pPr lvl="2"/>
            <a:r>
              <a:rPr lang="es-MX" sz="1800" b="1" dirty="0">
                <a:solidFill>
                  <a:schemeClr val="tx1">
                    <a:lumMod val="50000"/>
                    <a:lumOff val="50000"/>
                  </a:schemeClr>
                </a:solidFill>
              </a:rPr>
              <a:t>Anexo 5. </a:t>
            </a:r>
            <a:r>
              <a:rPr lang="es-MX" sz="1800" dirty="0">
                <a:solidFill>
                  <a:schemeClr val="tx1">
                    <a:lumMod val="50000"/>
                    <a:lumOff val="50000"/>
                  </a:schemeClr>
                </a:solidFill>
              </a:rPr>
              <a:t>RUT de la </a:t>
            </a:r>
            <a:r>
              <a:rPr lang="es-MX" sz="1800" dirty="0" smtClean="0">
                <a:solidFill>
                  <a:schemeClr val="tx1">
                    <a:lumMod val="50000"/>
                    <a:lumOff val="50000"/>
                  </a:schemeClr>
                </a:solidFill>
              </a:rPr>
              <a:t>organización.</a:t>
            </a:r>
            <a:endParaRPr lang="es-MX" sz="1800" dirty="0">
              <a:solidFill>
                <a:schemeClr val="tx1">
                  <a:lumMod val="50000"/>
                  <a:lumOff val="50000"/>
                </a:schemeClr>
              </a:solidFill>
            </a:endParaRPr>
          </a:p>
          <a:p>
            <a:pPr lvl="2"/>
            <a:r>
              <a:rPr lang="es-MX" sz="1800" b="1" dirty="0">
                <a:solidFill>
                  <a:schemeClr val="tx1">
                    <a:lumMod val="50000"/>
                    <a:lumOff val="50000"/>
                  </a:schemeClr>
                </a:solidFill>
              </a:rPr>
              <a:t>Anexo 6. </a:t>
            </a:r>
            <a:r>
              <a:rPr lang="es-CL" sz="1800" dirty="0" smtClean="0">
                <a:solidFill>
                  <a:schemeClr val="tx1">
                    <a:lumMod val="50000"/>
                    <a:lumOff val="50000"/>
                  </a:schemeClr>
                </a:solidFill>
              </a:rPr>
              <a:t>Nombramiento</a:t>
            </a:r>
            <a:r>
              <a:rPr lang="es-MX" sz="1800" dirty="0" smtClean="0">
                <a:solidFill>
                  <a:schemeClr val="tx1">
                    <a:lumMod val="50000"/>
                    <a:lumOff val="50000"/>
                  </a:schemeClr>
                </a:solidFill>
              </a:rPr>
              <a:t> </a:t>
            </a:r>
            <a:r>
              <a:rPr lang="es-MX" sz="1800" dirty="0">
                <a:solidFill>
                  <a:schemeClr val="tx1">
                    <a:lumMod val="50000"/>
                    <a:lumOff val="50000"/>
                  </a:schemeClr>
                </a:solidFill>
              </a:rPr>
              <a:t>y Cédula Nacional de Identidad </a:t>
            </a:r>
            <a:r>
              <a:rPr lang="es-MX" sz="1800" dirty="0" smtClean="0">
                <a:solidFill>
                  <a:schemeClr val="tx1">
                    <a:lumMod val="50000"/>
                    <a:lumOff val="50000"/>
                  </a:schemeClr>
                </a:solidFill>
              </a:rPr>
              <a:t>de representante(s) legal(es). </a:t>
            </a:r>
          </a:p>
          <a:p>
            <a:pPr marL="914400" lvl="2" indent="0">
              <a:buNone/>
            </a:pPr>
            <a:r>
              <a:rPr lang="es-MX" sz="1800" b="1" dirty="0" smtClean="0">
                <a:solidFill>
                  <a:schemeClr val="tx1">
                    <a:lumMod val="50000"/>
                    <a:lumOff val="50000"/>
                  </a:schemeClr>
                </a:solidFill>
              </a:rPr>
              <a:t>	</a:t>
            </a:r>
            <a:r>
              <a:rPr lang="es-MX" sz="1800" i="1" dirty="0" smtClean="0">
                <a:solidFill>
                  <a:schemeClr val="tx1">
                    <a:lumMod val="50000"/>
                    <a:lumOff val="50000"/>
                  </a:schemeClr>
                </a:solidFill>
              </a:rPr>
              <a:t>Nombramiento necesario para instituciones educacionales y 	municipalidades.</a:t>
            </a:r>
            <a:endParaRPr lang="es-CL" sz="1800" i="1" dirty="0">
              <a:solidFill>
                <a:schemeClr val="tx1">
                  <a:lumMod val="50000"/>
                  <a:lumOff val="50000"/>
                </a:schemeClr>
              </a:solidFill>
            </a:endParaRPr>
          </a:p>
          <a:p>
            <a:pPr lvl="2"/>
            <a:r>
              <a:rPr lang="es-MX" sz="1800" b="1" dirty="0" smtClean="0">
                <a:solidFill>
                  <a:schemeClr val="tx1">
                    <a:lumMod val="50000"/>
                    <a:lumOff val="50000"/>
                  </a:schemeClr>
                </a:solidFill>
              </a:rPr>
              <a:t>Anexo </a:t>
            </a:r>
            <a:r>
              <a:rPr lang="es-MX" sz="1800" b="1" dirty="0">
                <a:solidFill>
                  <a:schemeClr val="tx1">
                    <a:lumMod val="50000"/>
                    <a:lumOff val="50000"/>
                  </a:schemeClr>
                </a:solidFill>
              </a:rPr>
              <a:t>7. </a:t>
            </a:r>
            <a:r>
              <a:rPr lang="es-MX" sz="1800" dirty="0">
                <a:solidFill>
                  <a:schemeClr val="tx1">
                    <a:lumMod val="50000"/>
                    <a:lumOff val="50000"/>
                  </a:schemeClr>
                </a:solidFill>
              </a:rPr>
              <a:t>Certificado de </a:t>
            </a:r>
            <a:r>
              <a:rPr lang="es-MX" sz="1800" dirty="0" smtClean="0">
                <a:solidFill>
                  <a:schemeClr val="tx1">
                    <a:lumMod val="50000"/>
                    <a:lumOff val="50000"/>
                  </a:schemeClr>
                </a:solidFill>
              </a:rPr>
              <a:t>vigencia.</a:t>
            </a:r>
          </a:p>
          <a:p>
            <a:pPr marL="914400" lvl="2" indent="0">
              <a:buNone/>
            </a:pPr>
            <a:r>
              <a:rPr lang="es-MX" sz="1800" dirty="0">
                <a:solidFill>
                  <a:schemeClr val="tx1">
                    <a:lumMod val="50000"/>
                    <a:lumOff val="50000"/>
                  </a:schemeClr>
                </a:solidFill>
              </a:rPr>
              <a:t>	</a:t>
            </a:r>
            <a:r>
              <a:rPr lang="es-MX" sz="1800" i="1" dirty="0" smtClean="0">
                <a:solidFill>
                  <a:schemeClr val="tx1">
                    <a:lumMod val="50000"/>
                    <a:lumOff val="50000"/>
                  </a:schemeClr>
                </a:solidFill>
              </a:rPr>
              <a:t>Necesario para personas jurídicas distintas a municipalidades o 	universidades del Consejo de Rectores (CRUCH).</a:t>
            </a:r>
            <a:endParaRPr lang="es-MX" sz="1800" i="1" dirty="0">
              <a:solidFill>
                <a:schemeClr val="tx1">
                  <a:lumMod val="50000"/>
                  <a:lumOff val="50000"/>
                </a:schemeClr>
              </a:solidFill>
            </a:endParaRPr>
          </a:p>
          <a:p>
            <a:pPr lvl="2"/>
            <a:r>
              <a:rPr lang="es-MX" sz="1800" b="1" dirty="0">
                <a:solidFill>
                  <a:schemeClr val="tx1">
                    <a:lumMod val="50000"/>
                    <a:lumOff val="50000"/>
                  </a:schemeClr>
                </a:solidFill>
              </a:rPr>
              <a:t>Anexo 8. </a:t>
            </a:r>
            <a:r>
              <a:rPr lang="es-MX" sz="1800" dirty="0">
                <a:solidFill>
                  <a:schemeClr val="tx1">
                    <a:lumMod val="50000"/>
                    <a:lumOff val="50000"/>
                  </a:schemeClr>
                </a:solidFill>
              </a:rPr>
              <a:t>Certificado de directorio u órgano de </a:t>
            </a:r>
            <a:r>
              <a:rPr lang="es-MX" sz="1800" dirty="0" smtClean="0">
                <a:solidFill>
                  <a:schemeClr val="tx1">
                    <a:lumMod val="50000"/>
                    <a:lumOff val="50000"/>
                  </a:schemeClr>
                </a:solidFill>
              </a:rPr>
              <a:t>administración.</a:t>
            </a:r>
          </a:p>
          <a:p>
            <a:pPr marL="914400" lvl="2" indent="0">
              <a:buNone/>
            </a:pPr>
            <a:r>
              <a:rPr lang="es-MX" sz="1800" i="1" dirty="0" smtClean="0">
                <a:solidFill>
                  <a:schemeClr val="tx1">
                    <a:lumMod val="50000"/>
                    <a:lumOff val="50000"/>
                  </a:schemeClr>
                </a:solidFill>
              </a:rPr>
              <a:t>	Necesario </a:t>
            </a:r>
            <a:r>
              <a:rPr lang="es-MX" sz="1800" i="1" dirty="0">
                <a:solidFill>
                  <a:schemeClr val="tx1">
                    <a:lumMod val="50000"/>
                    <a:lumOff val="50000"/>
                  </a:schemeClr>
                </a:solidFill>
              </a:rPr>
              <a:t>para personas jurídicas distintas a municipalidades o 	universidades del Consejo de Rectores (CRUCH).</a:t>
            </a:r>
          </a:p>
          <a:p>
            <a:pPr lvl="2"/>
            <a:r>
              <a:rPr lang="es-MX" sz="1800" b="1" dirty="0" smtClean="0">
                <a:solidFill>
                  <a:schemeClr val="tx1">
                    <a:lumMod val="50000"/>
                    <a:lumOff val="50000"/>
                  </a:schemeClr>
                </a:solidFill>
              </a:rPr>
              <a:t>Anexo </a:t>
            </a:r>
            <a:r>
              <a:rPr lang="es-MX" sz="1800" b="1" dirty="0">
                <a:solidFill>
                  <a:schemeClr val="tx1">
                    <a:lumMod val="50000"/>
                    <a:lumOff val="50000"/>
                  </a:schemeClr>
                </a:solidFill>
              </a:rPr>
              <a:t>9. </a:t>
            </a:r>
            <a:r>
              <a:rPr lang="es-CL" sz="1800" dirty="0">
                <a:solidFill>
                  <a:schemeClr val="tx1">
                    <a:lumMod val="50000"/>
                    <a:lumOff val="50000"/>
                  </a:schemeClr>
                </a:solidFill>
              </a:rPr>
              <a:t>Certificado de cuenta </a:t>
            </a:r>
            <a:r>
              <a:rPr lang="es-CL" sz="1800" dirty="0" smtClean="0">
                <a:solidFill>
                  <a:schemeClr val="tx1">
                    <a:lumMod val="50000"/>
                    <a:lumOff val="50000"/>
                  </a:schemeClr>
                </a:solidFill>
              </a:rPr>
              <a:t>bancaria.</a:t>
            </a:r>
            <a:endParaRPr lang="es-ES" sz="1800" dirty="0"/>
          </a:p>
        </p:txBody>
      </p:sp>
    </p:spTree>
    <p:extLst>
      <p:ext uri="{BB962C8B-B14F-4D97-AF65-F5344CB8AC3E}">
        <p14:creationId xmlns:p14="http://schemas.microsoft.com/office/powerpoint/2010/main" val="950386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409576" y="579833"/>
            <a:ext cx="8323265" cy="6170613"/>
            <a:chOff x="258" y="314"/>
            <a:chExt cx="5243" cy="3887"/>
          </a:xfrm>
        </p:grpSpPr>
        <p:sp>
          <p:nvSpPr>
            <p:cNvPr id="4" name="AutoShape 3"/>
            <p:cNvSpPr>
              <a:spLocks noChangeAspect="1" noChangeArrowheads="1" noTextEdit="1"/>
            </p:cNvSpPr>
            <p:nvPr/>
          </p:nvSpPr>
          <p:spPr bwMode="auto">
            <a:xfrm>
              <a:off x="258" y="314"/>
              <a:ext cx="5243" cy="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pic>
          <p:nvPicPr>
            <p:cNvPr id="4101"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8" y="314"/>
              <a:ext cx="1827" cy="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 y="434"/>
              <a:ext cx="1586" cy="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 y="1732"/>
              <a:ext cx="1819" cy="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dirty="0">
                <a:solidFill>
                  <a:srgbClr val="898989"/>
                </a:solidFill>
                <a:latin typeface="Verdana" pitchFamily="34" charset="0"/>
              </a:rPr>
              <a:t>Gobierno de Chile | Ministerio de Energía</a:t>
            </a:r>
            <a:r>
              <a:rPr lang="en-US" sz="900" dirty="0">
                <a:solidFill>
                  <a:srgbClr val="898989"/>
                </a:solidFill>
                <a:latin typeface="Verdana" pitchFamily="34" charset="0"/>
              </a:rPr>
              <a:t> </a:t>
            </a: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3528" y="683897"/>
            <a:ext cx="8039843" cy="582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7"/>
          <p:cNvSpPr txBox="1">
            <a:spLocks/>
          </p:cNvSpPr>
          <p:nvPr/>
        </p:nvSpPr>
        <p:spPr bwMode="auto">
          <a:xfrm>
            <a:off x="295920" y="224507"/>
            <a:ext cx="8164512" cy="684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a:solidFill>
                  <a:srgbClr val="006CB7"/>
                </a:solidFill>
                <a:latin typeface="+mj-lt"/>
                <a:ea typeface="+mj-ea"/>
                <a:cs typeface="+mj-cs"/>
              </a:defRPr>
            </a:lvl1pPr>
            <a:lvl2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5pPr>
            <a:lvl6pPr marL="4572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6pPr>
            <a:lvl7pPr marL="9144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7pPr>
            <a:lvl8pPr marL="13716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8pPr>
            <a:lvl9pPr marL="18288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9pPr>
          </a:lstStyle>
          <a:p>
            <a:pPr eaLnBrk="1" hangingPunct="1">
              <a:buFontTx/>
              <a:buNone/>
            </a:pPr>
            <a:r>
              <a:rPr lang="es-ES_tradnl" sz="3600" b="1" kern="0" dirty="0" smtClean="0">
                <a:solidFill>
                  <a:schemeClr val="tx2"/>
                </a:solidFill>
                <a:cs typeface="Verdana" pitchFamily="34" charset="0"/>
              </a:rPr>
              <a:t>PARA ELLOS…</a:t>
            </a:r>
          </a:p>
        </p:txBody>
      </p:sp>
    </p:spTree>
    <p:extLst>
      <p:ext uri="{BB962C8B-B14F-4D97-AF65-F5344CB8AC3E}">
        <p14:creationId xmlns:p14="http://schemas.microsoft.com/office/powerpoint/2010/main" val="3073388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1 Título"/>
          <p:cNvSpPr>
            <a:spLocks noGrp="1"/>
          </p:cNvSpPr>
          <p:nvPr>
            <p:ph type="title"/>
          </p:nvPr>
        </p:nvSpPr>
        <p:spPr>
          <a:xfrm>
            <a:off x="295919" y="53752"/>
            <a:ext cx="8164513" cy="1143000"/>
          </a:xfrm>
        </p:spPr>
        <p:txBody>
          <a:bodyPr/>
          <a:lstStyle/>
          <a:p>
            <a:r>
              <a:rPr lang="es-CL" sz="3600" dirty="0" smtClean="0">
                <a:solidFill>
                  <a:schemeClr val="tx2"/>
                </a:solidFill>
                <a:latin typeface="+mj-lt"/>
                <a:cs typeface="Verdana" pitchFamily="34" charset="0"/>
              </a:rPr>
              <a:t>ANEXOS ADMINISTRATIVOS Y TÉCNICOS</a:t>
            </a:r>
            <a:endParaRPr lang="es-CL" sz="3600" dirty="0">
              <a:solidFill>
                <a:schemeClr val="tx2"/>
              </a:solidFill>
              <a:latin typeface="+mj-lt"/>
              <a:cs typeface="Verdana" pitchFamily="34" charset="0"/>
            </a:endParaRPr>
          </a:p>
        </p:txBody>
      </p:sp>
      <p:sp>
        <p:nvSpPr>
          <p:cNvPr id="48" name="47 Rectángulo"/>
          <p:cNvSpPr/>
          <p:nvPr/>
        </p:nvSpPr>
        <p:spPr>
          <a:xfrm>
            <a:off x="295919" y="1124744"/>
            <a:ext cx="7876481" cy="194762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1"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dirty="0">
                <a:solidFill>
                  <a:srgbClr val="898989"/>
                </a:solidFill>
                <a:latin typeface="Verdana" pitchFamily="34" charset="0"/>
              </a:rPr>
              <a:t>Gobierno de Chile | Ministerio de Energía</a:t>
            </a:r>
            <a:r>
              <a:rPr lang="en-US" sz="900" dirty="0">
                <a:solidFill>
                  <a:srgbClr val="898989"/>
                </a:solidFill>
                <a:latin typeface="Verdana" pitchFamily="34" charset="0"/>
              </a:rPr>
              <a:t> </a:t>
            </a:r>
          </a:p>
        </p:txBody>
      </p:sp>
      <p:sp>
        <p:nvSpPr>
          <p:cNvPr id="6" name="2 Marcador de contenido"/>
          <p:cNvSpPr>
            <a:spLocks noGrp="1"/>
          </p:cNvSpPr>
          <p:nvPr>
            <p:ph idx="1"/>
          </p:nvPr>
        </p:nvSpPr>
        <p:spPr>
          <a:xfrm>
            <a:off x="133466" y="980728"/>
            <a:ext cx="8398974" cy="5085928"/>
          </a:xfrm>
        </p:spPr>
        <p:txBody>
          <a:bodyPr/>
          <a:lstStyle/>
          <a:p>
            <a:pPr lvl="0"/>
            <a:r>
              <a:rPr lang="es-ES" sz="2400" b="1" dirty="0" smtClean="0">
                <a:solidFill>
                  <a:schemeClr val="tx1">
                    <a:lumMod val="50000"/>
                    <a:lumOff val="50000"/>
                  </a:schemeClr>
                </a:solidFill>
              </a:rPr>
              <a:t>ALIANZAS: anexos adicionales</a:t>
            </a:r>
          </a:p>
          <a:p>
            <a:pPr lvl="2"/>
            <a:r>
              <a:rPr lang="es-MX" sz="1800" b="1" dirty="0" smtClean="0">
                <a:solidFill>
                  <a:schemeClr val="tx1">
                    <a:lumMod val="50000"/>
                    <a:lumOff val="50000"/>
                  </a:schemeClr>
                </a:solidFill>
              </a:rPr>
              <a:t>Anexo </a:t>
            </a:r>
            <a:r>
              <a:rPr lang="es-MX" sz="1800" b="1" dirty="0">
                <a:solidFill>
                  <a:schemeClr val="tx1">
                    <a:lumMod val="50000"/>
                    <a:lumOff val="50000"/>
                  </a:schemeClr>
                </a:solidFill>
              </a:rPr>
              <a:t>5. </a:t>
            </a:r>
            <a:r>
              <a:rPr lang="es-MX" sz="1800" dirty="0">
                <a:solidFill>
                  <a:schemeClr val="tx1">
                    <a:lumMod val="50000"/>
                    <a:lumOff val="50000"/>
                  </a:schemeClr>
                </a:solidFill>
              </a:rPr>
              <a:t>RUT de la </a:t>
            </a:r>
            <a:r>
              <a:rPr lang="es-MX" sz="1800" dirty="0" smtClean="0">
                <a:solidFill>
                  <a:schemeClr val="tx1">
                    <a:lumMod val="50000"/>
                    <a:lumOff val="50000"/>
                  </a:schemeClr>
                </a:solidFill>
              </a:rPr>
              <a:t>organización.</a:t>
            </a:r>
            <a:endParaRPr lang="es-MX" sz="1800" dirty="0">
              <a:solidFill>
                <a:schemeClr val="tx1">
                  <a:lumMod val="50000"/>
                  <a:lumOff val="50000"/>
                </a:schemeClr>
              </a:solidFill>
            </a:endParaRPr>
          </a:p>
          <a:p>
            <a:pPr lvl="2"/>
            <a:r>
              <a:rPr lang="es-MX" sz="1800" b="1" dirty="0">
                <a:solidFill>
                  <a:schemeClr val="tx1">
                    <a:lumMod val="50000"/>
                    <a:lumOff val="50000"/>
                  </a:schemeClr>
                </a:solidFill>
              </a:rPr>
              <a:t>Anexo 6. </a:t>
            </a:r>
            <a:r>
              <a:rPr lang="es-CL" sz="1800" dirty="0" smtClean="0">
                <a:solidFill>
                  <a:schemeClr val="tx1">
                    <a:lumMod val="50000"/>
                    <a:lumOff val="50000"/>
                  </a:schemeClr>
                </a:solidFill>
              </a:rPr>
              <a:t>Nombramiento</a:t>
            </a:r>
            <a:r>
              <a:rPr lang="es-MX" sz="1800" dirty="0" smtClean="0">
                <a:solidFill>
                  <a:schemeClr val="tx1">
                    <a:lumMod val="50000"/>
                    <a:lumOff val="50000"/>
                  </a:schemeClr>
                </a:solidFill>
              </a:rPr>
              <a:t> </a:t>
            </a:r>
            <a:r>
              <a:rPr lang="es-MX" sz="1800" dirty="0">
                <a:solidFill>
                  <a:schemeClr val="tx1">
                    <a:lumMod val="50000"/>
                    <a:lumOff val="50000"/>
                  </a:schemeClr>
                </a:solidFill>
              </a:rPr>
              <a:t>y Cédula Nacional de Identidad </a:t>
            </a:r>
            <a:r>
              <a:rPr lang="es-MX" sz="1800" dirty="0" smtClean="0">
                <a:solidFill>
                  <a:schemeClr val="tx1">
                    <a:lumMod val="50000"/>
                    <a:lumOff val="50000"/>
                  </a:schemeClr>
                </a:solidFill>
              </a:rPr>
              <a:t>de representante(s) legal(es). </a:t>
            </a:r>
          </a:p>
          <a:p>
            <a:pPr marL="914400" lvl="2" indent="0">
              <a:buNone/>
            </a:pPr>
            <a:r>
              <a:rPr lang="es-MX" sz="1800" b="1" dirty="0" smtClean="0">
                <a:solidFill>
                  <a:schemeClr val="tx1">
                    <a:lumMod val="50000"/>
                    <a:lumOff val="50000"/>
                  </a:schemeClr>
                </a:solidFill>
              </a:rPr>
              <a:t>	</a:t>
            </a:r>
            <a:r>
              <a:rPr lang="es-MX" sz="1800" i="1" dirty="0" smtClean="0">
                <a:solidFill>
                  <a:schemeClr val="tx1">
                    <a:lumMod val="50000"/>
                    <a:lumOff val="50000"/>
                  </a:schemeClr>
                </a:solidFill>
              </a:rPr>
              <a:t>Nombramiento necesario para instituciones educacionales y 	municipalidades.</a:t>
            </a:r>
            <a:endParaRPr lang="es-CL" sz="1800" i="1" dirty="0" smtClean="0">
              <a:solidFill>
                <a:schemeClr val="tx1">
                  <a:lumMod val="50000"/>
                  <a:lumOff val="50000"/>
                </a:schemeClr>
              </a:solidFill>
            </a:endParaRPr>
          </a:p>
          <a:p>
            <a:pPr lvl="2"/>
            <a:r>
              <a:rPr lang="es-MX" sz="1800" b="1" dirty="0" smtClean="0">
                <a:solidFill>
                  <a:schemeClr val="tx1">
                    <a:lumMod val="50000"/>
                    <a:lumOff val="50000"/>
                  </a:schemeClr>
                </a:solidFill>
              </a:rPr>
              <a:t>Anexo 7. </a:t>
            </a:r>
            <a:r>
              <a:rPr lang="es-MX" sz="1800" dirty="0" smtClean="0">
                <a:solidFill>
                  <a:schemeClr val="tx1">
                    <a:lumMod val="50000"/>
                    <a:lumOff val="50000"/>
                  </a:schemeClr>
                </a:solidFill>
              </a:rPr>
              <a:t>Certificado de vigencia.</a:t>
            </a:r>
          </a:p>
          <a:p>
            <a:pPr marL="914400" lvl="2" indent="0">
              <a:buNone/>
            </a:pPr>
            <a:r>
              <a:rPr lang="es-MX" sz="1800" dirty="0">
                <a:solidFill>
                  <a:schemeClr val="tx1">
                    <a:lumMod val="50000"/>
                    <a:lumOff val="50000"/>
                  </a:schemeClr>
                </a:solidFill>
              </a:rPr>
              <a:t>	</a:t>
            </a:r>
            <a:r>
              <a:rPr lang="es-MX" sz="1800" i="1" dirty="0">
                <a:solidFill>
                  <a:schemeClr val="tx1">
                    <a:lumMod val="50000"/>
                    <a:lumOff val="50000"/>
                  </a:schemeClr>
                </a:solidFill>
              </a:rPr>
              <a:t>Necesario para personas jurídicas distintas a municipalidades o 	universidades del Consejo de Rectores (CRUCH).</a:t>
            </a:r>
          </a:p>
          <a:p>
            <a:pPr lvl="2"/>
            <a:r>
              <a:rPr lang="es-MX" sz="1800" b="1" dirty="0" smtClean="0">
                <a:solidFill>
                  <a:schemeClr val="tx1">
                    <a:lumMod val="50000"/>
                    <a:lumOff val="50000"/>
                  </a:schemeClr>
                </a:solidFill>
              </a:rPr>
              <a:t>Anexo </a:t>
            </a:r>
            <a:r>
              <a:rPr lang="es-MX" sz="1800" b="1" dirty="0">
                <a:solidFill>
                  <a:schemeClr val="tx1">
                    <a:lumMod val="50000"/>
                    <a:lumOff val="50000"/>
                  </a:schemeClr>
                </a:solidFill>
              </a:rPr>
              <a:t>8. </a:t>
            </a:r>
            <a:r>
              <a:rPr lang="es-MX" sz="1800" dirty="0">
                <a:solidFill>
                  <a:schemeClr val="tx1">
                    <a:lumMod val="50000"/>
                    <a:lumOff val="50000"/>
                  </a:schemeClr>
                </a:solidFill>
              </a:rPr>
              <a:t>Certificado de directorio u órgano de </a:t>
            </a:r>
            <a:r>
              <a:rPr lang="es-MX" sz="1800" dirty="0" smtClean="0">
                <a:solidFill>
                  <a:schemeClr val="tx1">
                    <a:lumMod val="50000"/>
                    <a:lumOff val="50000"/>
                  </a:schemeClr>
                </a:solidFill>
              </a:rPr>
              <a:t>administración.</a:t>
            </a:r>
          </a:p>
          <a:p>
            <a:pPr marL="914400" lvl="2" indent="0">
              <a:buNone/>
            </a:pPr>
            <a:r>
              <a:rPr lang="es-MX" sz="1800" dirty="0">
                <a:solidFill>
                  <a:schemeClr val="tx1">
                    <a:lumMod val="50000"/>
                    <a:lumOff val="50000"/>
                  </a:schemeClr>
                </a:solidFill>
              </a:rPr>
              <a:t>	</a:t>
            </a:r>
            <a:r>
              <a:rPr lang="es-MX" sz="1800" i="1" dirty="0">
                <a:solidFill>
                  <a:schemeClr val="tx1">
                    <a:lumMod val="50000"/>
                    <a:lumOff val="50000"/>
                  </a:schemeClr>
                </a:solidFill>
              </a:rPr>
              <a:t>Necesario para personas jurídicas distintas a municipalidades o 	universidades del Consejo de Rectores (CRUCH).</a:t>
            </a:r>
          </a:p>
          <a:p>
            <a:pPr lvl="2"/>
            <a:r>
              <a:rPr lang="es-MX" sz="1800" b="1" dirty="0" smtClean="0">
                <a:solidFill>
                  <a:schemeClr val="tx1">
                    <a:lumMod val="50000"/>
                    <a:lumOff val="50000"/>
                  </a:schemeClr>
                </a:solidFill>
              </a:rPr>
              <a:t>Anexo 10. </a:t>
            </a:r>
            <a:r>
              <a:rPr lang="es-CL" sz="1800" dirty="0" smtClean="0">
                <a:solidFill>
                  <a:schemeClr val="tx1">
                    <a:lumMod val="50000"/>
                    <a:lumOff val="50000"/>
                  </a:schemeClr>
                </a:solidFill>
              </a:rPr>
              <a:t>Carta(s) de compromiso.</a:t>
            </a:r>
            <a:endParaRPr lang="es-ES" sz="1800" dirty="0"/>
          </a:p>
        </p:txBody>
      </p:sp>
      <p:sp>
        <p:nvSpPr>
          <p:cNvPr id="2" name="1 Rectángulo redondeado"/>
          <p:cNvSpPr/>
          <p:nvPr/>
        </p:nvSpPr>
        <p:spPr>
          <a:xfrm>
            <a:off x="1043608" y="4797152"/>
            <a:ext cx="3744416" cy="360040"/>
          </a:xfrm>
          <a:prstGeom prst="roundRect">
            <a:avLst/>
          </a:prstGeom>
          <a:noFill/>
          <a:ln w="19050">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11826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1 Título"/>
          <p:cNvSpPr>
            <a:spLocks noGrp="1"/>
          </p:cNvSpPr>
          <p:nvPr>
            <p:ph type="title"/>
          </p:nvPr>
        </p:nvSpPr>
        <p:spPr>
          <a:xfrm>
            <a:off x="295919" y="53752"/>
            <a:ext cx="8164513" cy="1143000"/>
          </a:xfrm>
        </p:spPr>
        <p:txBody>
          <a:bodyPr/>
          <a:lstStyle/>
          <a:p>
            <a:r>
              <a:rPr lang="es-CL" sz="3600" dirty="0" smtClean="0">
                <a:solidFill>
                  <a:schemeClr val="tx2"/>
                </a:solidFill>
                <a:latin typeface="+mj-lt"/>
                <a:cs typeface="Verdana" pitchFamily="34" charset="0"/>
              </a:rPr>
              <a:t>ANEXOS ADMINISTRATIVOS Y TÉCNICOS</a:t>
            </a:r>
            <a:endParaRPr lang="es-CL" sz="3600" dirty="0">
              <a:solidFill>
                <a:schemeClr val="tx2"/>
              </a:solidFill>
              <a:latin typeface="+mj-lt"/>
              <a:cs typeface="Verdana" pitchFamily="34" charset="0"/>
            </a:endParaRPr>
          </a:p>
        </p:txBody>
      </p:sp>
      <p:sp>
        <p:nvSpPr>
          <p:cNvPr id="48" name="47 Rectángulo"/>
          <p:cNvSpPr/>
          <p:nvPr/>
        </p:nvSpPr>
        <p:spPr>
          <a:xfrm>
            <a:off x="295919" y="1124744"/>
            <a:ext cx="7876481" cy="194762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1"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dirty="0">
                <a:solidFill>
                  <a:srgbClr val="898989"/>
                </a:solidFill>
                <a:latin typeface="Verdana" pitchFamily="34" charset="0"/>
              </a:rPr>
              <a:t>Gobierno de Chile | Ministerio de Energía</a:t>
            </a:r>
            <a:r>
              <a:rPr lang="en-US" sz="900" dirty="0">
                <a:solidFill>
                  <a:srgbClr val="898989"/>
                </a:solidFill>
                <a:latin typeface="Verdana" pitchFamily="34" charset="0"/>
              </a:rPr>
              <a:t> </a:t>
            </a:r>
          </a:p>
        </p:txBody>
      </p:sp>
      <p:sp>
        <p:nvSpPr>
          <p:cNvPr id="6" name="2 Marcador de contenido"/>
          <p:cNvSpPr>
            <a:spLocks noGrp="1"/>
          </p:cNvSpPr>
          <p:nvPr>
            <p:ph idx="1"/>
          </p:nvPr>
        </p:nvSpPr>
        <p:spPr>
          <a:xfrm>
            <a:off x="133466" y="980728"/>
            <a:ext cx="8398974" cy="5085928"/>
          </a:xfrm>
        </p:spPr>
        <p:txBody>
          <a:bodyPr numCol="1"/>
          <a:lstStyle/>
          <a:p>
            <a:pPr lvl="0"/>
            <a:r>
              <a:rPr lang="es-ES" sz="2400" b="1" dirty="0" smtClean="0">
                <a:solidFill>
                  <a:schemeClr val="tx1">
                    <a:lumMod val="50000"/>
                    <a:lumOff val="50000"/>
                  </a:schemeClr>
                </a:solidFill>
              </a:rPr>
              <a:t>ANTECEDENTES TÉCNICOS DE LA PROPUESTA</a:t>
            </a:r>
            <a:endParaRPr lang="es-ES" sz="2400" b="1" dirty="0">
              <a:solidFill>
                <a:schemeClr val="tx1">
                  <a:lumMod val="50000"/>
                  <a:lumOff val="50000"/>
                </a:schemeClr>
              </a:solidFill>
            </a:endParaRPr>
          </a:p>
          <a:p>
            <a:pPr marL="528638" lvl="2"/>
            <a:r>
              <a:rPr lang="es-MX" sz="1800" b="1" dirty="0">
                <a:solidFill>
                  <a:schemeClr val="tx1">
                    <a:lumMod val="50000"/>
                    <a:lumOff val="50000"/>
                  </a:schemeClr>
                </a:solidFill>
              </a:rPr>
              <a:t>Anexo 11. </a:t>
            </a:r>
            <a:r>
              <a:rPr lang="es-MX" sz="1800" dirty="0">
                <a:solidFill>
                  <a:schemeClr val="tx1">
                    <a:lumMod val="50000"/>
                    <a:lumOff val="50000"/>
                  </a:schemeClr>
                </a:solidFill>
              </a:rPr>
              <a:t>Formulario de </a:t>
            </a:r>
            <a:r>
              <a:rPr lang="es-MX" sz="1800" dirty="0" smtClean="0">
                <a:solidFill>
                  <a:schemeClr val="tx1">
                    <a:lumMod val="50000"/>
                    <a:lumOff val="50000"/>
                  </a:schemeClr>
                </a:solidFill>
              </a:rPr>
              <a:t>postulación.</a:t>
            </a:r>
            <a:endParaRPr lang="es-CL" sz="1800" dirty="0">
              <a:solidFill>
                <a:schemeClr val="tx1">
                  <a:lumMod val="50000"/>
                  <a:lumOff val="50000"/>
                </a:schemeClr>
              </a:solidFill>
            </a:endParaRPr>
          </a:p>
          <a:p>
            <a:pPr marL="528638" lvl="2"/>
            <a:r>
              <a:rPr lang="es-MX" sz="1800" b="1" dirty="0">
                <a:solidFill>
                  <a:schemeClr val="tx1">
                    <a:lumMod val="50000"/>
                    <a:lumOff val="50000"/>
                  </a:schemeClr>
                </a:solidFill>
              </a:rPr>
              <a:t>Anexo 12. </a:t>
            </a:r>
            <a:r>
              <a:rPr lang="es-MX" sz="1800" dirty="0">
                <a:solidFill>
                  <a:schemeClr val="tx1">
                    <a:lumMod val="50000"/>
                    <a:lumOff val="50000"/>
                  </a:schemeClr>
                </a:solidFill>
              </a:rPr>
              <a:t>Costos del </a:t>
            </a:r>
            <a:r>
              <a:rPr lang="es-MX" sz="1800" dirty="0" smtClean="0">
                <a:solidFill>
                  <a:schemeClr val="tx1">
                    <a:lumMod val="50000"/>
                    <a:lumOff val="50000"/>
                  </a:schemeClr>
                </a:solidFill>
              </a:rPr>
              <a:t>taller o proyecto. </a:t>
            </a:r>
            <a:endParaRPr lang="es-MX" sz="1800" dirty="0">
              <a:solidFill>
                <a:schemeClr val="tx1">
                  <a:lumMod val="50000"/>
                  <a:lumOff val="50000"/>
                </a:schemeClr>
              </a:solidFill>
            </a:endParaRPr>
          </a:p>
          <a:p>
            <a:pPr marL="528638" lvl="2"/>
            <a:r>
              <a:rPr lang="es-MX" sz="1800" b="1" dirty="0">
                <a:solidFill>
                  <a:schemeClr val="tx1">
                    <a:lumMod val="50000"/>
                    <a:lumOff val="50000"/>
                  </a:schemeClr>
                </a:solidFill>
              </a:rPr>
              <a:t>Anexo 13. </a:t>
            </a:r>
            <a:r>
              <a:rPr lang="es-MX" sz="1800" dirty="0">
                <a:solidFill>
                  <a:schemeClr val="tx1">
                    <a:lumMod val="50000"/>
                    <a:lumOff val="50000"/>
                  </a:schemeClr>
                </a:solidFill>
              </a:rPr>
              <a:t>Equipo de </a:t>
            </a:r>
            <a:r>
              <a:rPr lang="es-MX" sz="1800" dirty="0" smtClean="0">
                <a:solidFill>
                  <a:schemeClr val="tx1">
                    <a:lumMod val="50000"/>
                    <a:lumOff val="50000"/>
                  </a:schemeClr>
                </a:solidFill>
              </a:rPr>
              <a:t>trabajo.</a:t>
            </a:r>
            <a:endParaRPr lang="es-CL" sz="1800" dirty="0">
              <a:solidFill>
                <a:schemeClr val="tx1">
                  <a:lumMod val="50000"/>
                  <a:lumOff val="50000"/>
                </a:schemeClr>
              </a:solidFill>
            </a:endParaRPr>
          </a:p>
          <a:p>
            <a:pPr marL="528638" lvl="2"/>
            <a:r>
              <a:rPr lang="es-MX" sz="1800" b="1" dirty="0">
                <a:solidFill>
                  <a:schemeClr val="tx1">
                    <a:lumMod val="50000"/>
                    <a:lumOff val="50000"/>
                  </a:schemeClr>
                </a:solidFill>
              </a:rPr>
              <a:t>Anexo 14. </a:t>
            </a:r>
            <a:r>
              <a:rPr lang="es-CL" sz="1800" dirty="0">
                <a:solidFill>
                  <a:schemeClr val="tx1">
                    <a:lumMod val="50000"/>
                    <a:lumOff val="50000"/>
                  </a:schemeClr>
                </a:solidFill>
              </a:rPr>
              <a:t>Detalle de la experiencia del equipo de </a:t>
            </a:r>
            <a:r>
              <a:rPr lang="es-CL" sz="1800" dirty="0" smtClean="0">
                <a:solidFill>
                  <a:schemeClr val="tx1">
                    <a:lumMod val="50000"/>
                    <a:lumOff val="50000"/>
                  </a:schemeClr>
                </a:solidFill>
              </a:rPr>
              <a:t>trabajo.</a:t>
            </a:r>
            <a:endParaRPr lang="es-MX" sz="1800" dirty="0" smtClean="0">
              <a:solidFill>
                <a:schemeClr val="tx1">
                  <a:lumMod val="50000"/>
                  <a:lumOff val="50000"/>
                </a:schemeClr>
              </a:solidFill>
            </a:endParaRPr>
          </a:p>
          <a:p>
            <a:pPr lvl="2"/>
            <a:endParaRPr lang="es-MX" sz="1800" dirty="0">
              <a:solidFill>
                <a:schemeClr val="tx1">
                  <a:lumMod val="50000"/>
                  <a:lumOff val="50000"/>
                </a:schemeClr>
              </a:solidFill>
            </a:endParaRPr>
          </a:p>
          <a:p>
            <a:pPr lvl="2"/>
            <a:endParaRPr lang="es-MX" sz="1800" dirty="0">
              <a:solidFill>
                <a:schemeClr val="tx1">
                  <a:lumMod val="50000"/>
                  <a:lumOff val="50000"/>
                </a:schemeClr>
              </a:solidFill>
            </a:endParaRPr>
          </a:p>
          <a:p>
            <a:pPr lvl="2"/>
            <a:endParaRPr lang="es-ES" sz="1800" dirty="0">
              <a:solidFill>
                <a:schemeClr val="tx1">
                  <a:lumMod val="50000"/>
                  <a:lumOff val="50000"/>
                </a:schemeClr>
              </a:solidFill>
            </a:endParaRPr>
          </a:p>
        </p:txBody>
      </p:sp>
      <p:sp>
        <p:nvSpPr>
          <p:cNvPr id="3" name="2 Rectángulo"/>
          <p:cNvSpPr/>
          <p:nvPr/>
        </p:nvSpPr>
        <p:spPr>
          <a:xfrm>
            <a:off x="295918" y="3233712"/>
            <a:ext cx="8452545" cy="2400657"/>
          </a:xfrm>
          <a:prstGeom prst="rect">
            <a:avLst/>
          </a:prstGeom>
        </p:spPr>
        <p:txBody>
          <a:bodyPr wrap="square" numCol="2">
            <a:spAutoFit/>
          </a:bodyPr>
          <a:lstStyle/>
          <a:p>
            <a:pPr marL="414338" lvl="1" indent="-342900"/>
            <a:r>
              <a:rPr lang="es-ES" sz="2400" b="1" dirty="0">
                <a:solidFill>
                  <a:schemeClr val="tx1">
                    <a:lumMod val="50000"/>
                    <a:lumOff val="50000"/>
                  </a:schemeClr>
                </a:solidFill>
              </a:rPr>
              <a:t>PROYECTOS</a:t>
            </a:r>
          </a:p>
          <a:p>
            <a:pPr marL="528638" lvl="2"/>
            <a:r>
              <a:rPr lang="es-MX" b="1" dirty="0">
                <a:solidFill>
                  <a:schemeClr val="tx1">
                    <a:lumMod val="50000"/>
                    <a:lumOff val="50000"/>
                  </a:schemeClr>
                </a:solidFill>
              </a:rPr>
              <a:t>Anexo </a:t>
            </a:r>
            <a:r>
              <a:rPr lang="es-MX" b="1" dirty="0" smtClean="0">
                <a:solidFill>
                  <a:schemeClr val="tx1">
                    <a:lumMod val="50000"/>
                    <a:lumOff val="50000"/>
                  </a:schemeClr>
                </a:solidFill>
              </a:rPr>
              <a:t>15</a:t>
            </a:r>
            <a:r>
              <a:rPr lang="es-MX" b="1" dirty="0">
                <a:solidFill>
                  <a:schemeClr val="tx1">
                    <a:lumMod val="50000"/>
                    <a:lumOff val="50000"/>
                  </a:schemeClr>
                </a:solidFill>
              </a:rPr>
              <a:t>. </a:t>
            </a:r>
            <a:r>
              <a:rPr lang="es-MX" dirty="0">
                <a:solidFill>
                  <a:schemeClr val="tx1">
                    <a:lumMod val="50000"/>
                    <a:lumOff val="50000"/>
                  </a:schemeClr>
                </a:solidFill>
              </a:rPr>
              <a:t>Título de dominio.</a:t>
            </a:r>
          </a:p>
          <a:p>
            <a:pPr marL="528638" lvl="2"/>
            <a:r>
              <a:rPr lang="es-MX" b="1" dirty="0">
                <a:solidFill>
                  <a:schemeClr val="tx1">
                    <a:lumMod val="50000"/>
                    <a:lumOff val="50000"/>
                  </a:schemeClr>
                </a:solidFill>
              </a:rPr>
              <a:t>Anexo </a:t>
            </a:r>
            <a:r>
              <a:rPr lang="es-MX" b="1" dirty="0" smtClean="0">
                <a:solidFill>
                  <a:schemeClr val="tx1">
                    <a:lumMod val="50000"/>
                    <a:lumOff val="50000"/>
                  </a:schemeClr>
                </a:solidFill>
              </a:rPr>
              <a:t>16</a:t>
            </a:r>
            <a:r>
              <a:rPr lang="es-MX" b="1" dirty="0">
                <a:solidFill>
                  <a:schemeClr val="tx1">
                    <a:lumMod val="50000"/>
                    <a:lumOff val="50000"/>
                  </a:schemeClr>
                </a:solidFill>
              </a:rPr>
              <a:t>. </a:t>
            </a:r>
            <a:r>
              <a:rPr lang="es-MX" dirty="0">
                <a:solidFill>
                  <a:schemeClr val="tx1">
                    <a:lumMod val="50000"/>
                    <a:lumOff val="50000"/>
                  </a:schemeClr>
                </a:solidFill>
              </a:rPr>
              <a:t>Autorización notarial.</a:t>
            </a:r>
          </a:p>
          <a:p>
            <a:pPr marL="528638" lvl="2"/>
            <a:r>
              <a:rPr lang="es-MX" b="1" dirty="0">
                <a:solidFill>
                  <a:schemeClr val="tx1">
                    <a:lumMod val="50000"/>
                    <a:lumOff val="50000"/>
                  </a:schemeClr>
                </a:solidFill>
              </a:rPr>
              <a:t>Anexo 17. </a:t>
            </a:r>
            <a:r>
              <a:rPr lang="es-MX" dirty="0">
                <a:solidFill>
                  <a:schemeClr val="tx1">
                    <a:lumMod val="50000"/>
                    <a:lumOff val="50000"/>
                  </a:schemeClr>
                </a:solidFill>
              </a:rPr>
              <a:t>Memoria de diseño.</a:t>
            </a:r>
          </a:p>
          <a:p>
            <a:pPr marL="528638" lvl="2"/>
            <a:r>
              <a:rPr lang="es-MX" b="1" dirty="0">
                <a:solidFill>
                  <a:schemeClr val="tx1">
                    <a:lumMod val="50000"/>
                    <a:lumOff val="50000"/>
                  </a:schemeClr>
                </a:solidFill>
              </a:rPr>
              <a:t>Anexo 18. </a:t>
            </a:r>
            <a:r>
              <a:rPr lang="es-MX" dirty="0">
                <a:solidFill>
                  <a:schemeClr val="tx1">
                    <a:lumMod val="50000"/>
                    <a:lumOff val="50000"/>
                  </a:schemeClr>
                </a:solidFill>
              </a:rPr>
              <a:t>Diagrama o esquema del sistema energético.</a:t>
            </a:r>
          </a:p>
          <a:p>
            <a:pPr marL="528638" lvl="2"/>
            <a:r>
              <a:rPr lang="es-MX" b="1" dirty="0">
                <a:solidFill>
                  <a:schemeClr val="tx1">
                    <a:lumMod val="50000"/>
                    <a:lumOff val="50000"/>
                  </a:schemeClr>
                </a:solidFill>
              </a:rPr>
              <a:t>Anexo 19. </a:t>
            </a:r>
            <a:r>
              <a:rPr lang="es-MX" dirty="0">
                <a:solidFill>
                  <a:schemeClr val="tx1">
                    <a:lumMod val="50000"/>
                    <a:lumOff val="50000"/>
                  </a:schemeClr>
                </a:solidFill>
              </a:rPr>
              <a:t>Cotizaciones.</a:t>
            </a:r>
            <a:endParaRPr lang="es-CL" dirty="0">
              <a:solidFill>
                <a:schemeClr val="tx1">
                  <a:lumMod val="50000"/>
                  <a:lumOff val="50000"/>
                </a:schemeClr>
              </a:solidFill>
            </a:endParaRPr>
          </a:p>
          <a:p>
            <a:pPr marL="342900" indent="-342900"/>
            <a:r>
              <a:rPr lang="es-ES" sz="2400" b="1" dirty="0" smtClean="0">
                <a:solidFill>
                  <a:schemeClr val="tx1">
                    <a:lumMod val="50000"/>
                    <a:lumOff val="50000"/>
                  </a:schemeClr>
                </a:solidFill>
              </a:rPr>
              <a:t>TALLERES</a:t>
            </a:r>
            <a:endParaRPr lang="es-ES" sz="2400" b="1" dirty="0">
              <a:solidFill>
                <a:schemeClr val="tx1">
                  <a:lumMod val="50000"/>
                  <a:lumOff val="50000"/>
                </a:schemeClr>
              </a:solidFill>
            </a:endParaRPr>
          </a:p>
          <a:p>
            <a:pPr marL="528638" lvl="2"/>
            <a:r>
              <a:rPr lang="es-MX" b="1" dirty="0">
                <a:solidFill>
                  <a:schemeClr val="tx1">
                    <a:lumMod val="50000"/>
                    <a:lumOff val="50000"/>
                  </a:schemeClr>
                </a:solidFill>
              </a:rPr>
              <a:t>Anexo </a:t>
            </a:r>
            <a:r>
              <a:rPr lang="es-MX" b="1" dirty="0" smtClean="0">
                <a:solidFill>
                  <a:schemeClr val="tx1">
                    <a:lumMod val="50000"/>
                    <a:lumOff val="50000"/>
                  </a:schemeClr>
                </a:solidFill>
              </a:rPr>
              <a:t>15</a:t>
            </a:r>
            <a:r>
              <a:rPr lang="es-MX" b="1" dirty="0">
                <a:solidFill>
                  <a:schemeClr val="tx1">
                    <a:lumMod val="50000"/>
                    <a:lumOff val="50000"/>
                  </a:schemeClr>
                </a:solidFill>
              </a:rPr>
              <a:t>. </a:t>
            </a:r>
            <a:r>
              <a:rPr lang="es-MX" dirty="0">
                <a:solidFill>
                  <a:schemeClr val="tx1">
                    <a:lumMod val="50000"/>
                    <a:lumOff val="50000"/>
                  </a:schemeClr>
                </a:solidFill>
              </a:rPr>
              <a:t>Esquema  de partes del (los) </a:t>
            </a:r>
            <a:r>
              <a:rPr lang="es-MX" dirty="0" smtClean="0">
                <a:solidFill>
                  <a:schemeClr val="tx1">
                    <a:lumMod val="50000"/>
                    <a:lumOff val="50000"/>
                  </a:schemeClr>
                </a:solidFill>
              </a:rPr>
              <a:t>artefacto(s</a:t>
            </a:r>
            <a:r>
              <a:rPr lang="es-MX" dirty="0">
                <a:solidFill>
                  <a:schemeClr val="tx1">
                    <a:lumMod val="50000"/>
                    <a:lumOff val="50000"/>
                  </a:schemeClr>
                </a:solidFill>
              </a:rPr>
              <a:t>).</a:t>
            </a:r>
          </a:p>
        </p:txBody>
      </p:sp>
      <p:sp>
        <p:nvSpPr>
          <p:cNvPr id="8" name="7 Rectángulo redondeado"/>
          <p:cNvSpPr/>
          <p:nvPr/>
        </p:nvSpPr>
        <p:spPr>
          <a:xfrm>
            <a:off x="755576" y="4005064"/>
            <a:ext cx="3456384" cy="360040"/>
          </a:xfrm>
          <a:prstGeom prst="roundRect">
            <a:avLst/>
          </a:prstGeom>
          <a:noFill/>
          <a:ln w="19050">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69379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1 Título"/>
          <p:cNvSpPr>
            <a:spLocks noGrp="1"/>
          </p:cNvSpPr>
          <p:nvPr>
            <p:ph type="title"/>
          </p:nvPr>
        </p:nvSpPr>
        <p:spPr>
          <a:xfrm>
            <a:off x="295919" y="53752"/>
            <a:ext cx="8164513" cy="1143000"/>
          </a:xfrm>
        </p:spPr>
        <p:txBody>
          <a:bodyPr/>
          <a:lstStyle/>
          <a:p>
            <a:r>
              <a:rPr lang="es-CL" sz="3600" dirty="0" smtClean="0">
                <a:solidFill>
                  <a:schemeClr val="tx2"/>
                </a:solidFill>
                <a:latin typeface="+mj-lt"/>
                <a:cs typeface="Verdana" pitchFamily="34" charset="0"/>
              </a:rPr>
              <a:t>ANEXOS ADMINISTRATIVOS Y TÉCNICOS</a:t>
            </a:r>
            <a:endParaRPr lang="es-CL" sz="3600" dirty="0">
              <a:solidFill>
                <a:schemeClr val="tx2"/>
              </a:solidFill>
              <a:latin typeface="+mj-lt"/>
              <a:cs typeface="Verdana" pitchFamily="34" charset="0"/>
            </a:endParaRPr>
          </a:p>
        </p:txBody>
      </p:sp>
      <p:sp>
        <p:nvSpPr>
          <p:cNvPr id="48" name="47 Rectángulo"/>
          <p:cNvSpPr/>
          <p:nvPr/>
        </p:nvSpPr>
        <p:spPr>
          <a:xfrm>
            <a:off x="295919" y="1124744"/>
            <a:ext cx="7876481" cy="194762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1"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dirty="0">
                <a:solidFill>
                  <a:srgbClr val="898989"/>
                </a:solidFill>
                <a:latin typeface="Verdana" pitchFamily="34" charset="0"/>
              </a:rPr>
              <a:t>Gobierno de Chile | Ministerio de Energía</a:t>
            </a:r>
            <a:r>
              <a:rPr lang="en-US" sz="900" dirty="0">
                <a:solidFill>
                  <a:srgbClr val="898989"/>
                </a:solidFill>
                <a:latin typeface="Verdana" pitchFamily="34" charset="0"/>
              </a:rPr>
              <a:t> </a:t>
            </a:r>
          </a:p>
        </p:txBody>
      </p:sp>
      <p:sp>
        <p:nvSpPr>
          <p:cNvPr id="6" name="2 Marcador de contenido"/>
          <p:cNvSpPr>
            <a:spLocks noGrp="1"/>
          </p:cNvSpPr>
          <p:nvPr>
            <p:ph idx="1"/>
          </p:nvPr>
        </p:nvSpPr>
        <p:spPr>
          <a:xfrm>
            <a:off x="133466" y="980728"/>
            <a:ext cx="8398974" cy="5085928"/>
          </a:xfrm>
        </p:spPr>
        <p:txBody>
          <a:bodyPr numCol="1"/>
          <a:lstStyle/>
          <a:p>
            <a:pPr lvl="0"/>
            <a:r>
              <a:rPr lang="es-ES" sz="2400" b="1" dirty="0" smtClean="0">
                <a:solidFill>
                  <a:schemeClr val="tx1">
                    <a:lumMod val="50000"/>
                    <a:lumOff val="50000"/>
                  </a:schemeClr>
                </a:solidFill>
              </a:rPr>
              <a:t>ANEXO 16: AUTORIZACIÓN NOTARIAL (PROYECTOS)</a:t>
            </a:r>
          </a:p>
          <a:p>
            <a:pPr lvl="1"/>
            <a:r>
              <a:rPr lang="es-CL" sz="1800" dirty="0">
                <a:solidFill>
                  <a:schemeClr val="tx1">
                    <a:lumMod val="50000"/>
                    <a:lumOff val="50000"/>
                  </a:schemeClr>
                </a:solidFill>
              </a:rPr>
              <a:t>P</a:t>
            </a:r>
            <a:r>
              <a:rPr lang="es-CL" sz="1800" dirty="0" smtClean="0">
                <a:solidFill>
                  <a:schemeClr val="tx1">
                    <a:lumMod val="50000"/>
                    <a:lumOff val="50000"/>
                  </a:schemeClr>
                </a:solidFill>
              </a:rPr>
              <a:t>ropiedad </a:t>
            </a:r>
            <a:r>
              <a:rPr lang="es-CL" sz="1800" dirty="0">
                <a:solidFill>
                  <a:schemeClr val="tx1">
                    <a:lumMod val="50000"/>
                    <a:lumOff val="50000"/>
                  </a:schemeClr>
                </a:solidFill>
              </a:rPr>
              <a:t>por periodo no menor a 3 </a:t>
            </a:r>
            <a:r>
              <a:rPr lang="es-CL" sz="1800" dirty="0" smtClean="0">
                <a:solidFill>
                  <a:schemeClr val="tx1">
                    <a:lumMod val="50000"/>
                    <a:lumOff val="50000"/>
                  </a:schemeClr>
                </a:solidFill>
              </a:rPr>
              <a:t>años</a:t>
            </a:r>
          </a:p>
          <a:p>
            <a:pPr lvl="1"/>
            <a:r>
              <a:rPr lang="es-CL" sz="1800" b="1" dirty="0" smtClean="0">
                <a:solidFill>
                  <a:schemeClr val="tx1">
                    <a:lumMod val="50000"/>
                    <a:lumOff val="50000"/>
                  </a:schemeClr>
                </a:solidFill>
              </a:rPr>
              <a:t>Ejemplos </a:t>
            </a:r>
            <a:r>
              <a:rPr lang="es-CL" sz="1800" b="1" dirty="0">
                <a:solidFill>
                  <a:schemeClr val="tx1">
                    <a:lumMod val="50000"/>
                    <a:lumOff val="50000"/>
                  </a:schemeClr>
                </a:solidFill>
              </a:rPr>
              <a:t>de “Dueño del terreno y/o Autoridad Competente</a:t>
            </a:r>
            <a:r>
              <a:rPr lang="es-CL" sz="1800" b="1" dirty="0" smtClean="0">
                <a:solidFill>
                  <a:schemeClr val="tx1">
                    <a:lumMod val="50000"/>
                    <a:lumOff val="50000"/>
                  </a:schemeClr>
                </a:solidFill>
              </a:rPr>
              <a:t>”:</a:t>
            </a:r>
            <a:endParaRPr lang="es-CL" sz="1800" dirty="0" smtClean="0">
              <a:solidFill>
                <a:schemeClr val="tx1">
                  <a:lumMod val="50000"/>
                  <a:lumOff val="50000"/>
                </a:schemeClr>
              </a:solidFill>
            </a:endParaRPr>
          </a:p>
          <a:p>
            <a:pPr lvl="2"/>
            <a:r>
              <a:rPr lang="es-CL" sz="1800" b="1" dirty="0" smtClean="0">
                <a:solidFill>
                  <a:schemeClr val="tx1">
                    <a:lumMod val="50000"/>
                    <a:lumOff val="50000"/>
                  </a:schemeClr>
                </a:solidFill>
              </a:rPr>
              <a:t>Bienes </a:t>
            </a:r>
            <a:r>
              <a:rPr lang="es-CL" sz="1800" b="1" dirty="0">
                <a:solidFill>
                  <a:schemeClr val="tx1">
                    <a:lumMod val="50000"/>
                    <a:lumOff val="50000"/>
                  </a:schemeClr>
                </a:solidFill>
              </a:rPr>
              <a:t>inmuebles privados </a:t>
            </a:r>
            <a:r>
              <a:rPr lang="es-CL" sz="1800" dirty="0">
                <a:solidFill>
                  <a:schemeClr val="tx1">
                    <a:lumMod val="50000"/>
                    <a:lumOff val="50000"/>
                  </a:schemeClr>
                </a:solidFill>
              </a:rPr>
              <a:t>→ </a:t>
            </a:r>
            <a:r>
              <a:rPr lang="es-CL" sz="1800" dirty="0" smtClean="0">
                <a:solidFill>
                  <a:schemeClr val="tx1">
                    <a:lumMod val="50000"/>
                    <a:lumOff val="50000"/>
                  </a:schemeClr>
                </a:solidFill>
              </a:rPr>
              <a:t>Autorización dada por </a:t>
            </a:r>
            <a:r>
              <a:rPr lang="es-CL" sz="1800" dirty="0">
                <a:solidFill>
                  <a:schemeClr val="tx1">
                    <a:lumMod val="50000"/>
                    <a:lumOff val="50000"/>
                  </a:schemeClr>
                </a:solidFill>
              </a:rPr>
              <a:t>el dueño del terreno donde se instalará la </a:t>
            </a:r>
            <a:r>
              <a:rPr lang="es-CL" sz="1800" dirty="0" smtClean="0">
                <a:solidFill>
                  <a:schemeClr val="tx1">
                    <a:lumMod val="50000"/>
                    <a:lumOff val="50000"/>
                  </a:schemeClr>
                </a:solidFill>
              </a:rPr>
              <a:t>solución.</a:t>
            </a:r>
          </a:p>
          <a:p>
            <a:pPr marL="1160463" lvl="2" indent="0">
              <a:buNone/>
            </a:pPr>
            <a:r>
              <a:rPr lang="es-CL" sz="1800" b="1" dirty="0" smtClean="0">
                <a:solidFill>
                  <a:schemeClr val="tx1">
                    <a:lumMod val="50000"/>
                    <a:lumOff val="50000"/>
                  </a:schemeClr>
                </a:solidFill>
              </a:rPr>
              <a:t>Bienes </a:t>
            </a:r>
            <a:r>
              <a:rPr lang="es-CL" sz="1800" b="1" dirty="0">
                <a:solidFill>
                  <a:schemeClr val="tx1">
                    <a:lumMod val="50000"/>
                    <a:lumOff val="50000"/>
                  </a:schemeClr>
                </a:solidFill>
              </a:rPr>
              <a:t>privados dados en comodato </a:t>
            </a:r>
            <a:r>
              <a:rPr lang="es-CL" sz="1800" dirty="0">
                <a:solidFill>
                  <a:schemeClr val="tx1">
                    <a:lumMod val="50000"/>
                    <a:lumOff val="50000"/>
                  </a:schemeClr>
                </a:solidFill>
              </a:rPr>
              <a:t>→ Autorización dada por el </a:t>
            </a:r>
            <a:r>
              <a:rPr lang="es-CL" sz="1800" dirty="0" smtClean="0">
                <a:solidFill>
                  <a:schemeClr val="tx1">
                    <a:lumMod val="50000"/>
                    <a:lumOff val="50000"/>
                  </a:schemeClr>
                </a:solidFill>
              </a:rPr>
              <a:t>comodante </a:t>
            </a:r>
            <a:r>
              <a:rPr lang="es-CL" sz="1800" dirty="0">
                <a:solidFill>
                  <a:schemeClr val="tx1">
                    <a:lumMod val="50000"/>
                    <a:lumOff val="50000"/>
                  </a:schemeClr>
                </a:solidFill>
              </a:rPr>
              <a:t>al </a:t>
            </a:r>
            <a:r>
              <a:rPr lang="es-CL" sz="1800" dirty="0" smtClean="0">
                <a:solidFill>
                  <a:schemeClr val="tx1">
                    <a:lumMod val="50000"/>
                    <a:lumOff val="50000"/>
                  </a:schemeClr>
                </a:solidFill>
              </a:rPr>
              <a:t>comodatario.</a:t>
            </a:r>
          </a:p>
          <a:p>
            <a:pPr lvl="2"/>
            <a:r>
              <a:rPr lang="es-CL" sz="1800" b="1" dirty="0" smtClean="0">
                <a:solidFill>
                  <a:schemeClr val="tx1">
                    <a:lumMod val="50000"/>
                    <a:lumOff val="50000"/>
                  </a:schemeClr>
                </a:solidFill>
              </a:rPr>
              <a:t>Bienes </a:t>
            </a:r>
            <a:r>
              <a:rPr lang="es-CL" sz="1800" b="1" dirty="0">
                <a:solidFill>
                  <a:schemeClr val="tx1">
                    <a:lumMod val="50000"/>
                    <a:lumOff val="50000"/>
                  </a:schemeClr>
                </a:solidFill>
              </a:rPr>
              <a:t>Nacionales de uso público</a:t>
            </a:r>
            <a:r>
              <a:rPr lang="es-CL" sz="1800" dirty="0">
                <a:solidFill>
                  <a:schemeClr val="tx1">
                    <a:lumMod val="50000"/>
                    <a:lumOff val="50000"/>
                  </a:schemeClr>
                </a:solidFill>
              </a:rPr>
              <a:t> → las potestades de administración de dicho bienes, según su naturaleza y fines, recaen sobre distintos organismos del </a:t>
            </a:r>
            <a:r>
              <a:rPr lang="es-CL" sz="1800" dirty="0" smtClean="0">
                <a:solidFill>
                  <a:schemeClr val="tx1">
                    <a:lumMod val="50000"/>
                    <a:lumOff val="50000"/>
                  </a:schemeClr>
                </a:solidFill>
              </a:rPr>
              <a:t>Estado:</a:t>
            </a:r>
          </a:p>
          <a:p>
            <a:pPr marL="914400" lvl="2" indent="0">
              <a:buNone/>
            </a:pPr>
            <a:r>
              <a:rPr lang="es-CL" sz="1800" b="1" dirty="0" smtClean="0">
                <a:solidFill>
                  <a:schemeClr val="tx1">
                    <a:lumMod val="50000"/>
                    <a:lumOff val="50000"/>
                  </a:schemeClr>
                </a:solidFill>
              </a:rPr>
              <a:t>	Alcalde</a:t>
            </a:r>
            <a:r>
              <a:rPr lang="es-CL" sz="1800" dirty="0" smtClean="0">
                <a:solidFill>
                  <a:schemeClr val="tx1">
                    <a:lumMod val="50000"/>
                    <a:lumOff val="50000"/>
                  </a:schemeClr>
                </a:solidFill>
              </a:rPr>
              <a:t> </a:t>
            </a:r>
            <a:r>
              <a:rPr lang="es-CL" sz="1800" dirty="0">
                <a:solidFill>
                  <a:schemeClr val="tx1">
                    <a:lumMod val="50000"/>
                    <a:lumOff val="50000"/>
                  </a:schemeClr>
                </a:solidFill>
              </a:rPr>
              <a:t>→ La Ley Orgánica de Municipalidades establece que a cada </a:t>
            </a:r>
            <a:r>
              <a:rPr lang="es-CL" sz="1800" dirty="0" smtClean="0">
                <a:solidFill>
                  <a:schemeClr val="tx1">
                    <a:lumMod val="50000"/>
                    <a:lumOff val="50000"/>
                  </a:schemeClr>
                </a:solidFill>
              </a:rPr>
              <a:t>	municipio </a:t>
            </a:r>
            <a:r>
              <a:rPr lang="es-CL" sz="1800" dirty="0">
                <a:solidFill>
                  <a:schemeClr val="tx1">
                    <a:lumMod val="50000"/>
                    <a:lumOff val="50000"/>
                  </a:schemeClr>
                </a:solidFill>
              </a:rPr>
              <a:t>le corresponde administrar los bienes municipales y nacionales </a:t>
            </a:r>
            <a:r>
              <a:rPr lang="es-CL" sz="1800" dirty="0" smtClean="0">
                <a:solidFill>
                  <a:schemeClr val="tx1">
                    <a:lumMod val="50000"/>
                    <a:lumOff val="50000"/>
                  </a:schemeClr>
                </a:solidFill>
              </a:rPr>
              <a:t>	de </a:t>
            </a:r>
            <a:r>
              <a:rPr lang="es-CL" sz="1800" dirty="0">
                <a:solidFill>
                  <a:schemeClr val="tx1">
                    <a:lumMod val="50000"/>
                    <a:lumOff val="50000"/>
                  </a:schemeClr>
                </a:solidFill>
              </a:rPr>
              <a:t>uso público ubicados en el territorio de su comuna. </a:t>
            </a:r>
          </a:p>
          <a:p>
            <a:pPr marL="914400" lvl="2" indent="0">
              <a:buNone/>
            </a:pPr>
            <a:r>
              <a:rPr lang="es-CL" sz="1800" b="1" dirty="0" smtClean="0">
                <a:solidFill>
                  <a:schemeClr val="tx1">
                    <a:lumMod val="50000"/>
                    <a:lumOff val="50000"/>
                  </a:schemeClr>
                </a:solidFill>
              </a:rPr>
              <a:t>	Director </a:t>
            </a:r>
            <a:r>
              <a:rPr lang="es-CL" sz="1800" b="1" dirty="0">
                <a:solidFill>
                  <a:schemeClr val="tx1">
                    <a:lumMod val="50000"/>
                    <a:lumOff val="50000"/>
                  </a:schemeClr>
                </a:solidFill>
              </a:rPr>
              <a:t>de Vialidad MOP </a:t>
            </a:r>
            <a:r>
              <a:rPr lang="es-CL" sz="1800" dirty="0">
                <a:solidFill>
                  <a:schemeClr val="tx1">
                    <a:lumMod val="50000"/>
                    <a:lumOff val="50000"/>
                  </a:schemeClr>
                </a:solidFill>
              </a:rPr>
              <a:t>→ Autoriza caminos de uso público.</a:t>
            </a:r>
          </a:p>
          <a:p>
            <a:pPr marL="1160463" lvl="2" indent="0">
              <a:buNone/>
            </a:pPr>
            <a:r>
              <a:rPr lang="es-CL" sz="1800" b="1" dirty="0">
                <a:solidFill>
                  <a:schemeClr val="tx1">
                    <a:lumMod val="50000"/>
                    <a:lumOff val="50000"/>
                  </a:schemeClr>
                </a:solidFill>
              </a:rPr>
              <a:t>Bienes nacionales de uso público dados en comodato </a:t>
            </a:r>
            <a:r>
              <a:rPr lang="es-CL" sz="1800" dirty="0">
                <a:solidFill>
                  <a:schemeClr val="tx1">
                    <a:lumMod val="50000"/>
                    <a:lumOff val="50000"/>
                  </a:schemeClr>
                </a:solidFill>
              </a:rPr>
              <a:t>→ Autorización del comodante al comodatario. </a:t>
            </a:r>
          </a:p>
          <a:p>
            <a:pPr marL="914400" lvl="2" indent="0">
              <a:buNone/>
            </a:pPr>
            <a:endParaRPr lang="es-ES" sz="1800" dirty="0">
              <a:solidFill>
                <a:schemeClr val="tx1">
                  <a:lumMod val="50000"/>
                  <a:lumOff val="50000"/>
                </a:schemeClr>
              </a:solidFill>
            </a:endParaRPr>
          </a:p>
        </p:txBody>
      </p:sp>
      <p:sp>
        <p:nvSpPr>
          <p:cNvPr id="9" name="8 CuadroTexto"/>
          <p:cNvSpPr txBox="1"/>
          <p:nvPr/>
        </p:nvSpPr>
        <p:spPr>
          <a:xfrm rot="21083019">
            <a:off x="1970221" y="2894610"/>
            <a:ext cx="5489307" cy="1680460"/>
          </a:xfrm>
          <a:prstGeom prst="rect">
            <a:avLst/>
          </a:prstGeom>
          <a:solidFill>
            <a:srgbClr val="005FA1">
              <a:alpha val="89804"/>
            </a:srgbClr>
          </a:solidFill>
          <a:ln>
            <a:solidFill>
              <a:srgbClr val="005FA1"/>
            </a:solidFill>
            <a:prstDash val="sysDot"/>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ct val="30000"/>
              </a:spcBef>
              <a:buNone/>
              <a:defRPr/>
            </a:pPr>
            <a:r>
              <a:rPr lang="es-CL" sz="2400" dirty="0" smtClean="0">
                <a:solidFill>
                  <a:schemeClr val="bg1"/>
                </a:solidFill>
              </a:rPr>
              <a:t>¡OJO!</a:t>
            </a:r>
          </a:p>
          <a:p>
            <a:pPr lvl="0" algn="ctr">
              <a:spcBef>
                <a:spcPct val="30000"/>
              </a:spcBef>
              <a:buNone/>
              <a:defRPr/>
            </a:pPr>
            <a:r>
              <a:rPr lang="es-CL" sz="2400" dirty="0" smtClean="0">
                <a:solidFill>
                  <a:schemeClr val="bg1"/>
                </a:solidFill>
              </a:rPr>
              <a:t>El documento debe decir expresamente: “</a:t>
            </a:r>
            <a:r>
              <a:rPr lang="es-CL" sz="2400" i="1" dirty="0" smtClean="0">
                <a:solidFill>
                  <a:schemeClr val="bg1"/>
                </a:solidFill>
              </a:rPr>
              <a:t>Autorizo el uso del terreno para la ejecución del proyecto …”</a:t>
            </a:r>
            <a:endParaRPr lang="es-CL" sz="2400" dirty="0">
              <a:solidFill>
                <a:schemeClr val="bg1"/>
              </a:solidFill>
            </a:endParaRPr>
          </a:p>
        </p:txBody>
      </p:sp>
    </p:spTree>
    <p:extLst>
      <p:ext uri="{BB962C8B-B14F-4D97-AF65-F5344CB8AC3E}">
        <p14:creationId xmlns:p14="http://schemas.microsoft.com/office/powerpoint/2010/main" val="138274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64760735"/>
              </p:ext>
            </p:extLst>
          </p:nvPr>
        </p:nvGraphicFramePr>
        <p:xfrm>
          <a:off x="179512" y="1022178"/>
          <a:ext cx="8712968" cy="5287142"/>
        </p:xfrm>
        <a:graphic>
          <a:graphicData uri="http://schemas.openxmlformats.org/drawingml/2006/table">
            <a:tbl>
              <a:tblPr firstRow="1" bandRow="1">
                <a:tableStyleId>{5C22544A-7EE6-4342-B048-85BDC9FD1C3A}</a:tableStyleId>
              </a:tblPr>
              <a:tblGrid>
                <a:gridCol w="2880320"/>
                <a:gridCol w="5832648"/>
              </a:tblGrid>
              <a:tr h="432046">
                <a:tc>
                  <a:txBody>
                    <a:bodyPr/>
                    <a:lstStyle/>
                    <a:p>
                      <a:pPr algn="ctr">
                        <a:spcBef>
                          <a:spcPts val="600"/>
                        </a:spcBef>
                        <a:spcAft>
                          <a:spcPts val="0"/>
                        </a:spcAft>
                      </a:pPr>
                      <a:r>
                        <a:rPr lang="es-CL" sz="2400" b="1" dirty="0" smtClean="0">
                          <a:effectLst/>
                          <a:latin typeface="Calibri"/>
                          <a:ea typeface="Times New Roman"/>
                          <a:cs typeface="Calibri"/>
                        </a:rPr>
                        <a:t>ETAPAS</a:t>
                      </a:r>
                      <a:endParaRPr lang="es-CL" sz="2400" b="1" dirty="0">
                        <a:effectLst/>
                        <a:latin typeface="Calibri"/>
                        <a:ea typeface="Times New Roman"/>
                        <a:cs typeface="Times New Roman"/>
                      </a:endParaRPr>
                    </a:p>
                  </a:txBody>
                  <a:tcPr marL="68580" marR="68580" marT="0" marB="0"/>
                </a:tc>
                <a:tc>
                  <a:txBody>
                    <a:bodyPr/>
                    <a:lstStyle/>
                    <a:p>
                      <a:pPr algn="ctr">
                        <a:spcBef>
                          <a:spcPts val="600"/>
                        </a:spcBef>
                        <a:spcAft>
                          <a:spcPts val="0"/>
                        </a:spcAft>
                      </a:pPr>
                      <a:r>
                        <a:rPr lang="es-CL" sz="2400" b="1" dirty="0" smtClean="0">
                          <a:effectLst/>
                          <a:latin typeface="Calibri"/>
                          <a:ea typeface="Times New Roman"/>
                          <a:cs typeface="Times New Roman"/>
                        </a:rPr>
                        <a:t>PLAZOS</a:t>
                      </a:r>
                      <a:endParaRPr lang="es-CL" sz="2400" b="1" dirty="0">
                        <a:effectLst/>
                        <a:latin typeface="Calibri"/>
                        <a:ea typeface="Times New Roman"/>
                        <a:cs typeface="Times New Roman"/>
                      </a:endParaRPr>
                    </a:p>
                  </a:txBody>
                  <a:tcPr marL="68580" marR="68580" marT="0" marB="0"/>
                </a:tc>
              </a:tr>
              <a:tr h="607928">
                <a:tc>
                  <a:txBody>
                    <a:bodyPr/>
                    <a:lstStyle/>
                    <a:p>
                      <a:pPr algn="l">
                        <a:spcBef>
                          <a:spcPts val="600"/>
                        </a:spcBef>
                        <a:spcAft>
                          <a:spcPts val="0"/>
                        </a:spcAft>
                      </a:pPr>
                      <a:r>
                        <a:rPr lang="es-CL" sz="1600" dirty="0">
                          <a:solidFill>
                            <a:schemeClr val="tx1">
                              <a:lumMod val="50000"/>
                              <a:lumOff val="50000"/>
                            </a:schemeClr>
                          </a:solidFill>
                          <a:effectLst/>
                          <a:latin typeface="Calibri"/>
                          <a:ea typeface="Times New Roman"/>
                          <a:cs typeface="Calibri"/>
                        </a:rPr>
                        <a:t>Periodo de publicación y apertura del concurso.</a:t>
                      </a:r>
                      <a:endParaRPr lang="es-CL" sz="1600" dirty="0">
                        <a:solidFill>
                          <a:schemeClr val="tx1">
                            <a:lumMod val="50000"/>
                            <a:lumOff val="50000"/>
                          </a:schemeClr>
                        </a:solidFill>
                        <a:effectLst/>
                        <a:latin typeface="Calibri"/>
                        <a:ea typeface="Times New Roman"/>
                        <a:cs typeface="Times New Roman"/>
                      </a:endParaRPr>
                    </a:p>
                  </a:txBody>
                  <a:tcPr marL="68580" marR="68580" marT="0" marB="0" anchor="ctr"/>
                </a:tc>
                <a:tc>
                  <a:txBody>
                    <a:bodyPr/>
                    <a:lstStyle/>
                    <a:p>
                      <a:pPr algn="l">
                        <a:spcBef>
                          <a:spcPts val="600"/>
                        </a:spcBef>
                        <a:spcAft>
                          <a:spcPts val="0"/>
                        </a:spcAft>
                      </a:pPr>
                      <a:r>
                        <a:rPr lang="es-CL" sz="1600" dirty="0">
                          <a:solidFill>
                            <a:schemeClr val="tx1">
                              <a:lumMod val="50000"/>
                              <a:lumOff val="50000"/>
                            </a:schemeClr>
                          </a:solidFill>
                          <a:effectLst/>
                          <a:latin typeface="Calibri"/>
                          <a:ea typeface="Times New Roman"/>
                          <a:cs typeface="Calibri"/>
                        </a:rPr>
                        <a:t>Hasta el 15° día hábil posterior </a:t>
                      </a:r>
                      <a:r>
                        <a:rPr lang="es-CL" sz="1600" dirty="0" smtClean="0">
                          <a:solidFill>
                            <a:schemeClr val="tx1">
                              <a:lumMod val="50000"/>
                              <a:lumOff val="50000"/>
                            </a:schemeClr>
                          </a:solidFill>
                          <a:effectLst/>
                          <a:latin typeface="Calibri"/>
                          <a:ea typeface="Times New Roman"/>
                          <a:cs typeface="Calibri"/>
                        </a:rPr>
                        <a:t>resolución </a:t>
                      </a:r>
                      <a:r>
                        <a:rPr lang="es-CL" sz="1600" dirty="0">
                          <a:solidFill>
                            <a:schemeClr val="tx1">
                              <a:lumMod val="50000"/>
                              <a:lumOff val="50000"/>
                            </a:schemeClr>
                          </a:solidFill>
                          <a:effectLst/>
                          <a:latin typeface="Calibri"/>
                          <a:ea typeface="Times New Roman"/>
                          <a:cs typeface="Calibri"/>
                        </a:rPr>
                        <a:t>que aprueba las bases del concurso.</a:t>
                      </a:r>
                      <a:endParaRPr lang="es-CL" sz="1600" dirty="0">
                        <a:solidFill>
                          <a:schemeClr val="tx1">
                            <a:lumMod val="50000"/>
                            <a:lumOff val="50000"/>
                          </a:schemeClr>
                        </a:solidFill>
                        <a:effectLst/>
                        <a:latin typeface="Calibri"/>
                        <a:ea typeface="Times New Roman"/>
                        <a:cs typeface="Times New Roman"/>
                      </a:endParaRPr>
                    </a:p>
                  </a:txBody>
                  <a:tcPr marL="68580" marR="68580" marT="0" marB="0" anchor="ctr"/>
                </a:tc>
              </a:tr>
              <a:tr h="1249168">
                <a:tc>
                  <a:txBody>
                    <a:bodyPr/>
                    <a:lstStyle/>
                    <a:p>
                      <a:pPr algn="l">
                        <a:spcBef>
                          <a:spcPts val="600"/>
                        </a:spcBef>
                        <a:spcAft>
                          <a:spcPts val="0"/>
                        </a:spcAft>
                      </a:pPr>
                      <a:r>
                        <a:rPr lang="es-CL" sz="1600" dirty="0">
                          <a:solidFill>
                            <a:schemeClr val="tx1">
                              <a:lumMod val="50000"/>
                              <a:lumOff val="50000"/>
                            </a:schemeClr>
                          </a:solidFill>
                          <a:effectLst/>
                          <a:latin typeface="Calibri"/>
                          <a:ea typeface="Times New Roman"/>
                          <a:cs typeface="Calibri"/>
                        </a:rPr>
                        <a:t>Periodo para realizar preguntas durante la etapa de  postulación.</a:t>
                      </a:r>
                      <a:endParaRPr lang="es-CL" sz="1600" dirty="0">
                        <a:solidFill>
                          <a:schemeClr val="tx1">
                            <a:lumMod val="50000"/>
                            <a:lumOff val="50000"/>
                          </a:schemeClr>
                        </a:solidFill>
                        <a:effectLst/>
                        <a:latin typeface="Calibri"/>
                        <a:ea typeface="Times New Roman"/>
                        <a:cs typeface="Times New Roman"/>
                      </a:endParaRPr>
                    </a:p>
                  </a:txBody>
                  <a:tcPr marL="68580" marR="68580" marT="0" marB="0" anchor="ctr"/>
                </a:tc>
                <a:tc>
                  <a:txBody>
                    <a:bodyPr/>
                    <a:lstStyle/>
                    <a:p>
                      <a:pPr algn="l">
                        <a:spcBef>
                          <a:spcPts val="600"/>
                        </a:spcBef>
                        <a:spcAft>
                          <a:spcPts val="0"/>
                        </a:spcAft>
                      </a:pPr>
                      <a:r>
                        <a:rPr lang="es-CL" sz="1600" dirty="0">
                          <a:solidFill>
                            <a:schemeClr val="tx1">
                              <a:lumMod val="50000"/>
                              <a:lumOff val="50000"/>
                            </a:schemeClr>
                          </a:solidFill>
                          <a:effectLst/>
                          <a:latin typeface="Calibri"/>
                          <a:ea typeface="Times New Roman"/>
                          <a:cs typeface="Calibri"/>
                        </a:rPr>
                        <a:t>Desde el 2° día hábil contado desde la fecha de publicación de las bases del concurso en el portal </a:t>
                      </a:r>
                      <a:r>
                        <a:rPr lang="es-CL" sz="1600" u="sng" dirty="0">
                          <a:solidFill>
                            <a:schemeClr val="tx1">
                              <a:lumMod val="50000"/>
                              <a:lumOff val="50000"/>
                            </a:schemeClr>
                          </a:solidFill>
                          <a:effectLst/>
                          <a:latin typeface="Calibri"/>
                          <a:ea typeface="Times New Roman"/>
                          <a:cs typeface="Calibri"/>
                          <a:hlinkClick r:id="rId3"/>
                        </a:rPr>
                        <a:t>http://www.energia.gob.cl/fae</a:t>
                      </a:r>
                      <a:r>
                        <a:rPr lang="es-CL" sz="1600" dirty="0">
                          <a:solidFill>
                            <a:schemeClr val="tx1">
                              <a:lumMod val="50000"/>
                              <a:lumOff val="50000"/>
                            </a:schemeClr>
                          </a:solidFill>
                          <a:effectLst/>
                          <a:latin typeface="Calibri"/>
                          <a:ea typeface="Times New Roman"/>
                          <a:cs typeface="Calibri"/>
                        </a:rPr>
                        <a:t> y hasta las 17:00 horas del 15° día hábil, contado desde la publicación de las bases del concurso en el portal.</a:t>
                      </a:r>
                      <a:endParaRPr lang="es-CL" sz="1600" dirty="0">
                        <a:solidFill>
                          <a:schemeClr val="tx1">
                            <a:lumMod val="50000"/>
                            <a:lumOff val="50000"/>
                          </a:schemeClr>
                        </a:solidFill>
                        <a:effectLst/>
                        <a:latin typeface="Calibri"/>
                        <a:ea typeface="Times New Roman"/>
                        <a:cs typeface="Times New Roman"/>
                      </a:endParaRPr>
                    </a:p>
                  </a:txBody>
                  <a:tcPr marL="68580" marR="68580" marT="0" marB="0" anchor="ctr"/>
                </a:tc>
              </a:tr>
              <a:tr h="749500">
                <a:tc>
                  <a:txBody>
                    <a:bodyPr/>
                    <a:lstStyle/>
                    <a:p>
                      <a:pPr algn="l">
                        <a:spcBef>
                          <a:spcPts val="600"/>
                        </a:spcBef>
                        <a:spcAft>
                          <a:spcPts val="0"/>
                        </a:spcAft>
                      </a:pPr>
                      <a:r>
                        <a:rPr lang="es-CL" sz="1600">
                          <a:solidFill>
                            <a:schemeClr val="tx1">
                              <a:lumMod val="50000"/>
                              <a:lumOff val="50000"/>
                            </a:schemeClr>
                          </a:solidFill>
                          <a:effectLst/>
                          <a:latin typeface="Calibri"/>
                          <a:ea typeface="Times New Roman"/>
                          <a:cs typeface="Calibri"/>
                        </a:rPr>
                        <a:t>Fecha publicación de respuestas.</a:t>
                      </a:r>
                      <a:endParaRPr lang="es-CL" sz="1600">
                        <a:solidFill>
                          <a:schemeClr val="tx1">
                            <a:lumMod val="50000"/>
                            <a:lumOff val="50000"/>
                          </a:schemeClr>
                        </a:solidFill>
                        <a:effectLst/>
                        <a:latin typeface="Calibri"/>
                        <a:ea typeface="Times New Roman"/>
                        <a:cs typeface="Times New Roman"/>
                      </a:endParaRPr>
                    </a:p>
                  </a:txBody>
                  <a:tcPr marL="68580" marR="68580" marT="0" marB="0" anchor="ctr"/>
                </a:tc>
                <a:tc>
                  <a:txBody>
                    <a:bodyPr/>
                    <a:lstStyle/>
                    <a:p>
                      <a:pPr algn="l">
                        <a:spcBef>
                          <a:spcPts val="600"/>
                        </a:spcBef>
                        <a:spcAft>
                          <a:spcPts val="0"/>
                        </a:spcAft>
                      </a:pPr>
                      <a:r>
                        <a:rPr lang="es-CL" sz="1600" dirty="0">
                          <a:solidFill>
                            <a:schemeClr val="tx1">
                              <a:lumMod val="50000"/>
                              <a:lumOff val="50000"/>
                            </a:schemeClr>
                          </a:solidFill>
                          <a:effectLst/>
                          <a:latin typeface="Calibri"/>
                          <a:ea typeface="Times New Roman"/>
                          <a:cs typeface="Calibri"/>
                        </a:rPr>
                        <a:t>Hasta el 30° día corrido, contado desde la fecha de publicación de las bases del concurso en el portal </a:t>
                      </a:r>
                      <a:r>
                        <a:rPr lang="es-CL" sz="1600" u="sng" dirty="0">
                          <a:solidFill>
                            <a:schemeClr val="tx1">
                              <a:lumMod val="50000"/>
                              <a:lumOff val="50000"/>
                            </a:schemeClr>
                          </a:solidFill>
                          <a:effectLst/>
                          <a:latin typeface="Calibri"/>
                          <a:ea typeface="Times New Roman"/>
                          <a:cs typeface="Calibri"/>
                          <a:hlinkClick r:id="rId3"/>
                        </a:rPr>
                        <a:t>http://www.energia.gob.cl/fae</a:t>
                      </a:r>
                      <a:r>
                        <a:rPr lang="es-CL" sz="1600" u="sng" dirty="0">
                          <a:solidFill>
                            <a:schemeClr val="tx1">
                              <a:lumMod val="50000"/>
                              <a:lumOff val="50000"/>
                            </a:schemeClr>
                          </a:solidFill>
                          <a:effectLst/>
                          <a:latin typeface="Calibri"/>
                          <a:ea typeface="Times New Roman"/>
                          <a:cs typeface="Calibri"/>
                        </a:rPr>
                        <a:t>.</a:t>
                      </a:r>
                      <a:endParaRPr lang="es-CL" sz="1600" dirty="0">
                        <a:solidFill>
                          <a:schemeClr val="tx1">
                            <a:lumMod val="50000"/>
                            <a:lumOff val="50000"/>
                          </a:schemeClr>
                        </a:solidFill>
                        <a:effectLst/>
                        <a:latin typeface="Calibri"/>
                        <a:ea typeface="Times New Roman"/>
                        <a:cs typeface="Times New Roman"/>
                      </a:endParaRPr>
                    </a:p>
                  </a:txBody>
                  <a:tcPr marL="68580" marR="68580" marT="0" marB="0" anchor="ctr"/>
                </a:tc>
              </a:tr>
              <a:tr h="749500">
                <a:tc>
                  <a:txBody>
                    <a:bodyPr/>
                    <a:lstStyle/>
                    <a:p>
                      <a:pPr algn="l">
                        <a:spcBef>
                          <a:spcPts val="600"/>
                        </a:spcBef>
                        <a:spcAft>
                          <a:spcPts val="0"/>
                        </a:spcAft>
                      </a:pPr>
                      <a:r>
                        <a:rPr lang="es-CL" sz="1600">
                          <a:solidFill>
                            <a:schemeClr val="tx1">
                              <a:lumMod val="50000"/>
                              <a:lumOff val="50000"/>
                            </a:schemeClr>
                          </a:solidFill>
                          <a:effectLst/>
                          <a:latin typeface="Calibri"/>
                          <a:ea typeface="Times New Roman"/>
                          <a:cs typeface="Calibri"/>
                        </a:rPr>
                        <a:t>Fecha de cierre del concurso.</a:t>
                      </a:r>
                      <a:endParaRPr lang="es-CL" sz="1600">
                        <a:solidFill>
                          <a:schemeClr val="tx1">
                            <a:lumMod val="50000"/>
                            <a:lumOff val="50000"/>
                          </a:schemeClr>
                        </a:solidFill>
                        <a:effectLst/>
                        <a:latin typeface="Calibri"/>
                        <a:ea typeface="Times New Roman"/>
                        <a:cs typeface="Times New Roman"/>
                      </a:endParaRPr>
                    </a:p>
                  </a:txBody>
                  <a:tcPr marL="68580" marR="68580" marT="0" marB="0" anchor="ctr"/>
                </a:tc>
                <a:tc>
                  <a:txBody>
                    <a:bodyPr/>
                    <a:lstStyle/>
                    <a:p>
                      <a:pPr algn="l">
                        <a:spcBef>
                          <a:spcPts val="600"/>
                        </a:spcBef>
                        <a:spcAft>
                          <a:spcPts val="0"/>
                        </a:spcAft>
                      </a:pPr>
                      <a:r>
                        <a:rPr lang="es-CL" sz="1600" dirty="0">
                          <a:solidFill>
                            <a:schemeClr val="tx1">
                              <a:lumMod val="50000"/>
                              <a:lumOff val="50000"/>
                            </a:schemeClr>
                          </a:solidFill>
                          <a:effectLst/>
                          <a:latin typeface="Calibri"/>
                          <a:ea typeface="Times New Roman"/>
                          <a:cs typeface="Calibri"/>
                        </a:rPr>
                        <a:t>A las 14:00 horas del 40° día corrido, contado desde la publicación de las bases del concurso en el portal </a:t>
                      </a:r>
                      <a:r>
                        <a:rPr lang="es-CL" sz="1600" u="sng" dirty="0">
                          <a:solidFill>
                            <a:schemeClr val="tx1">
                              <a:lumMod val="50000"/>
                              <a:lumOff val="50000"/>
                            </a:schemeClr>
                          </a:solidFill>
                          <a:effectLst/>
                          <a:latin typeface="Calibri"/>
                          <a:ea typeface="Times New Roman"/>
                          <a:cs typeface="Calibri"/>
                          <a:hlinkClick r:id="rId3"/>
                        </a:rPr>
                        <a:t>http://www.energia.gob.cl/fae</a:t>
                      </a:r>
                      <a:r>
                        <a:rPr lang="es-CL" sz="1600" u="sng" dirty="0">
                          <a:solidFill>
                            <a:schemeClr val="tx1">
                              <a:lumMod val="50000"/>
                              <a:lumOff val="50000"/>
                            </a:schemeClr>
                          </a:solidFill>
                          <a:effectLst/>
                          <a:latin typeface="Calibri"/>
                          <a:ea typeface="Times New Roman"/>
                          <a:cs typeface="Calibri"/>
                        </a:rPr>
                        <a:t>.</a:t>
                      </a:r>
                      <a:endParaRPr lang="es-CL" sz="1600" dirty="0">
                        <a:solidFill>
                          <a:schemeClr val="tx1">
                            <a:lumMod val="50000"/>
                            <a:lumOff val="50000"/>
                          </a:schemeClr>
                        </a:solidFill>
                        <a:effectLst/>
                        <a:latin typeface="Calibri"/>
                        <a:ea typeface="Times New Roman"/>
                        <a:cs typeface="Times New Roman"/>
                      </a:endParaRPr>
                    </a:p>
                  </a:txBody>
                  <a:tcPr marL="68580" marR="68580" marT="0" marB="0" anchor="ctr"/>
                </a:tc>
              </a:tr>
              <a:tr h="749500">
                <a:tc>
                  <a:txBody>
                    <a:bodyPr/>
                    <a:lstStyle/>
                    <a:p>
                      <a:pPr algn="l">
                        <a:spcBef>
                          <a:spcPts val="600"/>
                        </a:spcBef>
                        <a:spcAft>
                          <a:spcPts val="0"/>
                        </a:spcAft>
                      </a:pPr>
                      <a:r>
                        <a:rPr lang="es-CL" sz="1600">
                          <a:solidFill>
                            <a:schemeClr val="tx1">
                              <a:lumMod val="50000"/>
                              <a:lumOff val="50000"/>
                            </a:schemeClr>
                          </a:solidFill>
                          <a:effectLst/>
                          <a:latin typeface="Calibri"/>
                          <a:ea typeface="Times New Roman"/>
                          <a:cs typeface="Calibri"/>
                        </a:rPr>
                        <a:t>Fecha de inicio de revisión y evaluación de las propuestas recibidas.</a:t>
                      </a:r>
                      <a:endParaRPr lang="es-CL" sz="1600">
                        <a:solidFill>
                          <a:schemeClr val="tx1">
                            <a:lumMod val="50000"/>
                            <a:lumOff val="50000"/>
                          </a:schemeClr>
                        </a:solidFill>
                        <a:effectLst/>
                        <a:latin typeface="Calibri"/>
                        <a:ea typeface="Times New Roman"/>
                        <a:cs typeface="Times New Roman"/>
                      </a:endParaRPr>
                    </a:p>
                  </a:txBody>
                  <a:tcPr marL="68580" marR="68580" marT="0" marB="0" anchor="ctr"/>
                </a:tc>
                <a:tc>
                  <a:txBody>
                    <a:bodyPr/>
                    <a:lstStyle/>
                    <a:p>
                      <a:pPr algn="l">
                        <a:spcBef>
                          <a:spcPts val="600"/>
                        </a:spcBef>
                        <a:spcAft>
                          <a:spcPts val="0"/>
                        </a:spcAft>
                      </a:pPr>
                      <a:r>
                        <a:rPr lang="es-CL" sz="1600" dirty="0">
                          <a:solidFill>
                            <a:schemeClr val="tx1">
                              <a:lumMod val="50000"/>
                              <a:lumOff val="50000"/>
                            </a:schemeClr>
                          </a:solidFill>
                          <a:effectLst/>
                          <a:latin typeface="Calibri"/>
                          <a:ea typeface="Times New Roman"/>
                          <a:cs typeface="Calibri"/>
                        </a:rPr>
                        <a:t>A partir de las 14:01 horas del 40° día corrido, contado desde la publicación de las bases del concurso en el portal </a:t>
                      </a:r>
                      <a:r>
                        <a:rPr lang="es-CL" sz="1600" u="sng" dirty="0">
                          <a:solidFill>
                            <a:schemeClr val="tx1">
                              <a:lumMod val="50000"/>
                              <a:lumOff val="50000"/>
                            </a:schemeClr>
                          </a:solidFill>
                          <a:effectLst/>
                          <a:latin typeface="Calibri"/>
                          <a:ea typeface="Times New Roman"/>
                          <a:cs typeface="Calibri"/>
                          <a:hlinkClick r:id="rId3"/>
                        </a:rPr>
                        <a:t>http://www.energia.gob.cl/fae</a:t>
                      </a:r>
                      <a:r>
                        <a:rPr lang="es-CL" sz="1600" u="sng" dirty="0">
                          <a:solidFill>
                            <a:schemeClr val="tx1">
                              <a:lumMod val="50000"/>
                              <a:lumOff val="50000"/>
                            </a:schemeClr>
                          </a:solidFill>
                          <a:effectLst/>
                          <a:latin typeface="Calibri"/>
                          <a:ea typeface="Times New Roman"/>
                          <a:cs typeface="Calibri"/>
                        </a:rPr>
                        <a:t>.</a:t>
                      </a:r>
                      <a:endParaRPr lang="es-CL" sz="1600" dirty="0">
                        <a:solidFill>
                          <a:schemeClr val="tx1">
                            <a:lumMod val="50000"/>
                            <a:lumOff val="50000"/>
                          </a:schemeClr>
                        </a:solidFill>
                        <a:effectLst/>
                        <a:latin typeface="Calibri"/>
                        <a:ea typeface="Times New Roman"/>
                        <a:cs typeface="Times New Roman"/>
                      </a:endParaRPr>
                    </a:p>
                  </a:txBody>
                  <a:tcPr marL="68580" marR="68580" marT="0" marB="0" anchor="ctr"/>
                </a:tc>
              </a:tr>
              <a:tr h="749500">
                <a:tc>
                  <a:txBody>
                    <a:bodyPr/>
                    <a:lstStyle/>
                    <a:p>
                      <a:pPr algn="l">
                        <a:spcBef>
                          <a:spcPts val="600"/>
                        </a:spcBef>
                        <a:spcAft>
                          <a:spcPts val="0"/>
                        </a:spcAft>
                      </a:pPr>
                      <a:r>
                        <a:rPr lang="es-CL" sz="1600">
                          <a:solidFill>
                            <a:schemeClr val="tx1">
                              <a:lumMod val="50000"/>
                              <a:lumOff val="50000"/>
                            </a:schemeClr>
                          </a:solidFill>
                          <a:effectLst/>
                          <a:latin typeface="Calibri"/>
                          <a:ea typeface="Times New Roman"/>
                          <a:cs typeface="Calibri"/>
                        </a:rPr>
                        <a:t>Fecha de selección de adjudicados del concurso.</a:t>
                      </a:r>
                      <a:endParaRPr lang="es-CL" sz="1600">
                        <a:solidFill>
                          <a:schemeClr val="tx1">
                            <a:lumMod val="50000"/>
                            <a:lumOff val="50000"/>
                          </a:schemeClr>
                        </a:solidFill>
                        <a:effectLst/>
                        <a:latin typeface="Calibri"/>
                        <a:ea typeface="Times New Roman"/>
                        <a:cs typeface="Times New Roman"/>
                      </a:endParaRPr>
                    </a:p>
                  </a:txBody>
                  <a:tcPr marL="68580" marR="68580" marT="0" marB="0" anchor="ctr"/>
                </a:tc>
                <a:tc>
                  <a:txBody>
                    <a:bodyPr/>
                    <a:lstStyle/>
                    <a:p>
                      <a:pPr algn="l">
                        <a:spcBef>
                          <a:spcPts val="600"/>
                        </a:spcBef>
                        <a:spcAft>
                          <a:spcPts val="0"/>
                        </a:spcAft>
                      </a:pPr>
                      <a:r>
                        <a:rPr lang="es-CL" sz="1600" dirty="0">
                          <a:solidFill>
                            <a:schemeClr val="tx1">
                              <a:lumMod val="50000"/>
                              <a:lumOff val="50000"/>
                            </a:schemeClr>
                          </a:solidFill>
                          <a:effectLst/>
                          <a:latin typeface="Calibri"/>
                          <a:ea typeface="Times New Roman"/>
                          <a:cs typeface="Calibri"/>
                        </a:rPr>
                        <a:t>Dentro del 55° día corrido, contado desde la fecha de inicio de revisión y evaluación de las propuestas recibidas.</a:t>
                      </a:r>
                      <a:endParaRPr lang="es-CL" sz="1600" dirty="0">
                        <a:solidFill>
                          <a:schemeClr val="tx1">
                            <a:lumMod val="50000"/>
                            <a:lumOff val="50000"/>
                          </a:schemeClr>
                        </a:solidFill>
                        <a:effectLst/>
                        <a:latin typeface="Calibri"/>
                        <a:ea typeface="Times New Roman"/>
                        <a:cs typeface="Times New Roman"/>
                      </a:endParaRPr>
                    </a:p>
                  </a:txBody>
                  <a:tcPr marL="68580" marR="68580" marT="0" marB="0" anchor="ctr"/>
                </a:tc>
              </a:tr>
            </a:tbl>
          </a:graphicData>
        </a:graphic>
      </p:graphicFrame>
      <p:sp>
        <p:nvSpPr>
          <p:cNvPr id="3" name="Título 1"/>
          <p:cNvSpPr txBox="1">
            <a:spLocks/>
          </p:cNvSpPr>
          <p:nvPr/>
        </p:nvSpPr>
        <p:spPr bwMode="auto">
          <a:xfrm>
            <a:off x="295919" y="53752"/>
            <a:ext cx="8164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buNone/>
            </a:pPr>
            <a:r>
              <a:rPr lang="es-CL" sz="3600" b="1" dirty="0" smtClean="0">
                <a:solidFill>
                  <a:schemeClr val="tx2"/>
                </a:solidFill>
                <a:latin typeface="+mj-lt"/>
              </a:rPr>
              <a:t>ETAPAS Y PLAZOS</a:t>
            </a:r>
            <a:endParaRPr lang="es-CL" sz="3600" b="1" dirty="0">
              <a:solidFill>
                <a:schemeClr val="tx2"/>
              </a:solidFill>
              <a:latin typeface="+mj-lt"/>
            </a:endParaRPr>
          </a:p>
        </p:txBody>
      </p:sp>
      <p:sp>
        <p:nvSpPr>
          <p:cNvPr id="6" name="5 CuadroTexto"/>
          <p:cNvSpPr txBox="1"/>
          <p:nvPr/>
        </p:nvSpPr>
        <p:spPr>
          <a:xfrm>
            <a:off x="7513801" y="1700808"/>
            <a:ext cx="1377643" cy="338554"/>
          </a:xfrm>
          <a:prstGeom prst="rect">
            <a:avLst/>
          </a:prstGeom>
          <a:solidFill>
            <a:srgbClr val="005FA1">
              <a:alpha val="89804"/>
            </a:srgbClr>
          </a:solidFill>
          <a:ln>
            <a:solidFill>
              <a:srgbClr val="005FA1"/>
            </a:solidFill>
            <a:prstDash val="sysDot"/>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ct val="30000"/>
              </a:spcBef>
              <a:buNone/>
              <a:defRPr/>
            </a:pPr>
            <a:r>
              <a:rPr lang="es-CL" sz="1600" dirty="0" smtClean="0">
                <a:solidFill>
                  <a:schemeClr val="bg1"/>
                </a:solidFill>
              </a:rPr>
              <a:t>16 de mayo</a:t>
            </a:r>
          </a:p>
        </p:txBody>
      </p:sp>
      <p:sp>
        <p:nvSpPr>
          <p:cNvPr id="7" name="6 CuadroTexto"/>
          <p:cNvSpPr txBox="1"/>
          <p:nvPr/>
        </p:nvSpPr>
        <p:spPr>
          <a:xfrm>
            <a:off x="7513797" y="2946430"/>
            <a:ext cx="1377643" cy="338554"/>
          </a:xfrm>
          <a:prstGeom prst="rect">
            <a:avLst/>
          </a:prstGeom>
          <a:solidFill>
            <a:srgbClr val="005FA1">
              <a:alpha val="89804"/>
            </a:srgbClr>
          </a:solidFill>
          <a:ln>
            <a:solidFill>
              <a:srgbClr val="005FA1"/>
            </a:solidFill>
            <a:prstDash val="sysDot"/>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ct val="30000"/>
              </a:spcBef>
              <a:buNone/>
              <a:defRPr/>
            </a:pPr>
            <a:r>
              <a:rPr lang="es-CL" sz="1600" dirty="0" smtClean="0">
                <a:solidFill>
                  <a:schemeClr val="bg1"/>
                </a:solidFill>
              </a:rPr>
              <a:t>6 de junio</a:t>
            </a:r>
          </a:p>
        </p:txBody>
      </p:sp>
      <p:sp>
        <p:nvSpPr>
          <p:cNvPr id="8" name="7 CuadroTexto"/>
          <p:cNvSpPr txBox="1"/>
          <p:nvPr/>
        </p:nvSpPr>
        <p:spPr>
          <a:xfrm>
            <a:off x="7513799" y="4469358"/>
            <a:ext cx="1377643" cy="338554"/>
          </a:xfrm>
          <a:prstGeom prst="rect">
            <a:avLst/>
          </a:prstGeom>
          <a:solidFill>
            <a:srgbClr val="005FA1">
              <a:alpha val="89804"/>
            </a:srgbClr>
          </a:solidFill>
          <a:ln>
            <a:solidFill>
              <a:srgbClr val="005FA1"/>
            </a:solidFill>
            <a:prstDash val="sysDot"/>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ct val="30000"/>
              </a:spcBef>
              <a:buNone/>
              <a:defRPr/>
            </a:pPr>
            <a:r>
              <a:rPr lang="es-CL" sz="1600" dirty="0" smtClean="0">
                <a:solidFill>
                  <a:schemeClr val="bg1"/>
                </a:solidFill>
              </a:rPr>
              <a:t>28 de junio</a:t>
            </a:r>
          </a:p>
        </p:txBody>
      </p:sp>
      <p:sp>
        <p:nvSpPr>
          <p:cNvPr id="9" name="8 CuadroTexto"/>
          <p:cNvSpPr txBox="1"/>
          <p:nvPr/>
        </p:nvSpPr>
        <p:spPr>
          <a:xfrm>
            <a:off x="7514837" y="5970766"/>
            <a:ext cx="1377643" cy="338554"/>
          </a:xfrm>
          <a:prstGeom prst="rect">
            <a:avLst/>
          </a:prstGeom>
          <a:solidFill>
            <a:srgbClr val="005FA1">
              <a:alpha val="89804"/>
            </a:srgbClr>
          </a:solidFill>
          <a:ln>
            <a:solidFill>
              <a:srgbClr val="005FA1"/>
            </a:solidFill>
            <a:prstDash val="sysDot"/>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ct val="30000"/>
              </a:spcBef>
              <a:buNone/>
              <a:defRPr/>
            </a:pPr>
            <a:r>
              <a:rPr lang="es-CL" sz="1600" dirty="0" smtClean="0">
                <a:solidFill>
                  <a:schemeClr val="bg1"/>
                </a:solidFill>
              </a:rPr>
              <a:t>22 de agosto</a:t>
            </a:r>
          </a:p>
        </p:txBody>
      </p:sp>
      <p:sp>
        <p:nvSpPr>
          <p:cNvPr id="10" name="9 CuadroTexto"/>
          <p:cNvSpPr txBox="1"/>
          <p:nvPr/>
        </p:nvSpPr>
        <p:spPr>
          <a:xfrm>
            <a:off x="7514837" y="3717032"/>
            <a:ext cx="1377643" cy="338554"/>
          </a:xfrm>
          <a:prstGeom prst="rect">
            <a:avLst/>
          </a:prstGeom>
          <a:solidFill>
            <a:srgbClr val="005FA1">
              <a:alpha val="89804"/>
            </a:srgbClr>
          </a:solidFill>
          <a:ln>
            <a:solidFill>
              <a:srgbClr val="005FA1"/>
            </a:solidFill>
            <a:prstDash val="sysDot"/>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ct val="30000"/>
              </a:spcBef>
              <a:buNone/>
              <a:defRPr/>
            </a:pPr>
            <a:r>
              <a:rPr lang="es-CL" sz="1600" dirty="0" smtClean="0">
                <a:solidFill>
                  <a:schemeClr val="bg1"/>
                </a:solidFill>
              </a:rPr>
              <a:t>15 de junio</a:t>
            </a:r>
          </a:p>
        </p:txBody>
      </p:sp>
      <p:sp>
        <p:nvSpPr>
          <p:cNvPr id="4" name="3 Rectángulo redondeado"/>
          <p:cNvSpPr/>
          <p:nvPr/>
        </p:nvSpPr>
        <p:spPr>
          <a:xfrm>
            <a:off x="107504" y="4066312"/>
            <a:ext cx="8892480" cy="802848"/>
          </a:xfrm>
          <a:prstGeom prst="roundRect">
            <a:avLst/>
          </a:prstGeom>
          <a:noFill/>
          <a:ln w="28575">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ln w="76200">
                <a:solidFill>
                  <a:schemeClr val="tx1"/>
                </a:solidFill>
              </a:ln>
            </a:endParaRPr>
          </a:p>
        </p:txBody>
      </p:sp>
      <p:sp>
        <p:nvSpPr>
          <p:cNvPr id="11" name="10 CuadroTexto"/>
          <p:cNvSpPr txBox="1"/>
          <p:nvPr/>
        </p:nvSpPr>
        <p:spPr>
          <a:xfrm>
            <a:off x="7513798" y="5229200"/>
            <a:ext cx="1377643" cy="338554"/>
          </a:xfrm>
          <a:prstGeom prst="rect">
            <a:avLst/>
          </a:prstGeom>
          <a:solidFill>
            <a:srgbClr val="005FA1">
              <a:alpha val="89804"/>
            </a:srgbClr>
          </a:solidFill>
          <a:ln>
            <a:solidFill>
              <a:srgbClr val="005FA1"/>
            </a:solidFill>
            <a:prstDash val="sysDot"/>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ct val="30000"/>
              </a:spcBef>
              <a:buNone/>
              <a:defRPr/>
            </a:pPr>
            <a:r>
              <a:rPr lang="es-CL" sz="1600" dirty="0" smtClean="0">
                <a:solidFill>
                  <a:schemeClr val="bg1"/>
                </a:solidFill>
              </a:rPr>
              <a:t>28 de junio</a:t>
            </a:r>
          </a:p>
        </p:txBody>
      </p:sp>
    </p:spTree>
    <p:extLst>
      <p:ext uri="{BB962C8B-B14F-4D97-AF65-F5344CB8AC3E}">
        <p14:creationId xmlns:p14="http://schemas.microsoft.com/office/powerpoint/2010/main" val="343973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4"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reyes\Desktop\postulaciones-banner-4.jpg"/>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6840"/>
          <a:stretch/>
        </p:blipFill>
        <p:spPr bwMode="auto">
          <a:xfrm>
            <a:off x="1459598" y="4852228"/>
            <a:ext cx="6083542" cy="167557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23528" y="53752"/>
            <a:ext cx="8164513" cy="1143000"/>
          </a:xfrm>
        </p:spPr>
        <p:txBody>
          <a:bodyPr/>
          <a:lstStyle/>
          <a:p>
            <a:r>
              <a:rPr lang="es-CL" dirty="0" smtClean="0">
                <a:solidFill>
                  <a:schemeClr val="tx2"/>
                </a:solidFill>
                <a:latin typeface="+mj-lt"/>
              </a:rPr>
              <a:t>RECEPCIÓN DE POSTULACIONES</a:t>
            </a:r>
            <a:endParaRPr lang="es-CL" dirty="0">
              <a:solidFill>
                <a:schemeClr val="tx2"/>
              </a:solidFill>
              <a:latin typeface="+mj-lt"/>
            </a:endParaRPr>
          </a:p>
        </p:txBody>
      </p:sp>
      <p:sp>
        <p:nvSpPr>
          <p:cNvPr id="3" name="2 Rectángulo"/>
          <p:cNvSpPr/>
          <p:nvPr/>
        </p:nvSpPr>
        <p:spPr>
          <a:xfrm>
            <a:off x="395536" y="1124744"/>
            <a:ext cx="7992888" cy="4007251"/>
          </a:xfrm>
          <a:prstGeom prst="rect">
            <a:avLst/>
          </a:prstGeom>
        </p:spPr>
        <p:txBody>
          <a:bodyPr wrap="square">
            <a:spAutoFit/>
          </a:bodyPr>
          <a:lstStyle/>
          <a:p>
            <a:pPr algn="just">
              <a:buNone/>
            </a:pPr>
            <a:r>
              <a:rPr lang="es-CL" sz="2400" b="1" dirty="0" smtClean="0">
                <a:solidFill>
                  <a:schemeClr val="tx2"/>
                </a:solidFill>
              </a:rPr>
              <a:t>PRESENCIAL</a:t>
            </a:r>
          </a:p>
          <a:p>
            <a:pPr algn="just">
              <a:buNone/>
            </a:pPr>
            <a:r>
              <a:rPr lang="es-CL" sz="2000" dirty="0" smtClean="0">
                <a:solidFill>
                  <a:schemeClr val="tx1">
                    <a:lumMod val="50000"/>
                    <a:lumOff val="50000"/>
                  </a:schemeClr>
                </a:solidFill>
              </a:rPr>
              <a:t>Entrega o envío </a:t>
            </a:r>
            <a:r>
              <a:rPr lang="es-CL" sz="2000" dirty="0">
                <a:solidFill>
                  <a:schemeClr val="tx1">
                    <a:lumMod val="50000"/>
                    <a:lumOff val="50000"/>
                  </a:schemeClr>
                </a:solidFill>
              </a:rPr>
              <a:t>(</a:t>
            </a:r>
            <a:r>
              <a:rPr lang="es-CL" sz="2000" b="1" dirty="0">
                <a:solidFill>
                  <a:schemeClr val="tx1">
                    <a:lumMod val="50000"/>
                    <a:lumOff val="50000"/>
                  </a:schemeClr>
                </a:solidFill>
              </a:rPr>
              <a:t>correo certificado</a:t>
            </a:r>
            <a:r>
              <a:rPr lang="es-CL" sz="2000" dirty="0" smtClean="0">
                <a:solidFill>
                  <a:schemeClr val="tx1">
                    <a:lumMod val="50000"/>
                    <a:lumOff val="50000"/>
                  </a:schemeClr>
                </a:solidFill>
              </a:rPr>
              <a:t>) </a:t>
            </a:r>
            <a:r>
              <a:rPr lang="es-CL" sz="2000" dirty="0">
                <a:solidFill>
                  <a:schemeClr val="tx1">
                    <a:lumMod val="50000"/>
                    <a:lumOff val="50000"/>
                  </a:schemeClr>
                </a:solidFill>
              </a:rPr>
              <a:t>de </a:t>
            </a:r>
            <a:r>
              <a:rPr lang="es-CL" sz="2000" dirty="0" smtClean="0">
                <a:solidFill>
                  <a:schemeClr val="tx1">
                    <a:lumMod val="50000"/>
                    <a:lumOff val="50000"/>
                  </a:schemeClr>
                </a:solidFill>
              </a:rPr>
              <a:t>los antecedentes a una de las Secretarias </a:t>
            </a:r>
            <a:r>
              <a:rPr lang="es-CL" sz="2000" dirty="0">
                <a:solidFill>
                  <a:schemeClr val="tx1">
                    <a:lumMod val="50000"/>
                    <a:lumOff val="50000"/>
                  </a:schemeClr>
                </a:solidFill>
              </a:rPr>
              <a:t>Regionales Ministeriales de Energía dispuestas a lo largo del </a:t>
            </a:r>
            <a:r>
              <a:rPr lang="es-CL" sz="2000" dirty="0" smtClean="0">
                <a:solidFill>
                  <a:schemeClr val="tx1">
                    <a:lumMod val="50000"/>
                    <a:lumOff val="50000"/>
                  </a:schemeClr>
                </a:solidFill>
              </a:rPr>
              <a:t>país o en la Oficina de Partes de la Subsecretaría de Energía (RM).</a:t>
            </a:r>
          </a:p>
          <a:p>
            <a:pPr algn="just">
              <a:buNone/>
            </a:pPr>
            <a:r>
              <a:rPr lang="es-CL" sz="2000" b="1" dirty="0" smtClean="0">
                <a:solidFill>
                  <a:schemeClr val="tx1">
                    <a:lumMod val="50000"/>
                    <a:lumOff val="50000"/>
                  </a:schemeClr>
                </a:solidFill>
              </a:rPr>
              <a:t>Documentos en papel + pendrive o CD con toda la información.</a:t>
            </a:r>
            <a:endParaRPr lang="es-CL" sz="2000" b="1" dirty="0">
              <a:solidFill>
                <a:schemeClr val="tx1">
                  <a:lumMod val="50000"/>
                  <a:lumOff val="50000"/>
                </a:schemeClr>
              </a:solidFill>
            </a:endParaRPr>
          </a:p>
          <a:p>
            <a:pPr algn="just">
              <a:buNone/>
            </a:pPr>
            <a:endParaRPr lang="es-CL" sz="1200" dirty="0" smtClean="0"/>
          </a:p>
          <a:p>
            <a:pPr algn="just">
              <a:buNone/>
            </a:pPr>
            <a:r>
              <a:rPr lang="es-CL" sz="2400" b="1" dirty="0" smtClean="0">
                <a:solidFill>
                  <a:schemeClr val="tx2"/>
                </a:solidFill>
              </a:rPr>
              <a:t>DIGITAL</a:t>
            </a:r>
          </a:p>
          <a:p>
            <a:pPr algn="just">
              <a:buNone/>
            </a:pPr>
            <a:r>
              <a:rPr lang="es-CL" sz="2000" dirty="0" smtClean="0">
                <a:solidFill>
                  <a:schemeClr val="tx1">
                    <a:lumMod val="50000"/>
                    <a:lumOff val="50000"/>
                  </a:schemeClr>
                </a:solidFill>
              </a:rPr>
              <a:t>Las </a:t>
            </a:r>
            <a:r>
              <a:rPr lang="es-CL" sz="2000" dirty="0">
                <a:solidFill>
                  <a:schemeClr val="tx1">
                    <a:lumMod val="50000"/>
                    <a:lumOff val="50000"/>
                  </a:schemeClr>
                </a:solidFill>
              </a:rPr>
              <a:t>propuestas podrán ser presentadas </a:t>
            </a:r>
            <a:r>
              <a:rPr lang="es-CL" sz="2000" dirty="0" smtClean="0">
                <a:solidFill>
                  <a:schemeClr val="tx1">
                    <a:lumMod val="50000"/>
                    <a:lumOff val="50000"/>
                  </a:schemeClr>
                </a:solidFill>
              </a:rPr>
              <a:t>a </a:t>
            </a:r>
            <a:r>
              <a:rPr lang="es-CL" sz="2000" dirty="0">
                <a:solidFill>
                  <a:schemeClr val="tx1">
                    <a:lumMod val="50000"/>
                    <a:lumOff val="50000"/>
                  </a:schemeClr>
                </a:solidFill>
              </a:rPr>
              <a:t>través del </a:t>
            </a:r>
            <a:r>
              <a:rPr lang="es-CL" sz="2000" dirty="0" smtClean="0">
                <a:solidFill>
                  <a:schemeClr val="tx1">
                    <a:lumMod val="50000"/>
                    <a:lumOff val="50000"/>
                  </a:schemeClr>
                </a:solidFill>
              </a:rPr>
              <a:t>portal </a:t>
            </a:r>
            <a:r>
              <a:rPr lang="es-CL" sz="2000" dirty="0" smtClean="0">
                <a:solidFill>
                  <a:schemeClr val="tx1">
                    <a:lumMod val="50000"/>
                    <a:lumOff val="50000"/>
                  </a:schemeClr>
                </a:solidFill>
                <a:hlinkClick r:id="rId5"/>
              </a:rPr>
              <a:t>www.energia.gob.cl/fae</a:t>
            </a:r>
            <a:r>
              <a:rPr lang="es-CL" sz="2000" dirty="0" smtClean="0">
                <a:solidFill>
                  <a:schemeClr val="tx1">
                    <a:lumMod val="50000"/>
                    <a:lumOff val="50000"/>
                  </a:schemeClr>
                </a:solidFill>
              </a:rPr>
              <a:t>.</a:t>
            </a:r>
            <a:endParaRPr lang="es-CL" sz="2000" u="sng" dirty="0" smtClean="0">
              <a:solidFill>
                <a:schemeClr val="tx1">
                  <a:lumMod val="50000"/>
                  <a:lumOff val="50000"/>
                </a:schemeClr>
              </a:solidFill>
            </a:endParaRPr>
          </a:p>
          <a:p>
            <a:pPr algn="just">
              <a:buNone/>
            </a:pPr>
            <a:endParaRPr lang="es-CL" sz="2300" u="sng" dirty="0"/>
          </a:p>
          <a:p>
            <a:pPr algn="just">
              <a:buNone/>
            </a:pPr>
            <a:endParaRPr lang="es-CL" sz="2300" dirty="0"/>
          </a:p>
        </p:txBody>
      </p:sp>
      <p:sp>
        <p:nvSpPr>
          <p:cNvPr id="5"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dirty="0">
                <a:solidFill>
                  <a:srgbClr val="898989"/>
                </a:solidFill>
                <a:latin typeface="Verdana" pitchFamily="34" charset="0"/>
              </a:rPr>
              <a:t>Gobierno de Chile | Ministerio de Energía</a:t>
            </a:r>
            <a:r>
              <a:rPr lang="en-US" sz="900" dirty="0">
                <a:solidFill>
                  <a:srgbClr val="898989"/>
                </a:solidFill>
                <a:latin typeface="Verdana" pitchFamily="34" charset="0"/>
              </a:rPr>
              <a:t> </a:t>
            </a:r>
          </a:p>
        </p:txBody>
      </p:sp>
    </p:spTree>
    <p:extLst>
      <p:ext uri="{BB962C8B-B14F-4D97-AF65-F5344CB8AC3E}">
        <p14:creationId xmlns:p14="http://schemas.microsoft.com/office/powerpoint/2010/main" val="165263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295400"/>
            <a:ext cx="8177213" cy="4525962"/>
          </a:xfrm>
        </p:spPr>
        <p:txBody>
          <a:bodyPr/>
          <a:lstStyle/>
          <a:p>
            <a:pPr lvl="0"/>
            <a:endParaRPr lang="es-MX" sz="2000" dirty="0" smtClean="0"/>
          </a:p>
          <a:p>
            <a:endParaRPr lang="es-CL" sz="2000" dirty="0" smtClean="0">
              <a:solidFill>
                <a:schemeClr val="tx1"/>
              </a:solidFill>
              <a:cs typeface="ヒラギノ角ゴ Pro W3" charset="-128"/>
            </a:endParaRPr>
          </a:p>
          <a:p>
            <a:pPr lvl="0"/>
            <a:endParaRPr lang="es-ES" b="1" dirty="0"/>
          </a:p>
        </p:txBody>
      </p:sp>
      <p:graphicFrame>
        <p:nvGraphicFramePr>
          <p:cNvPr id="2" name="1 Tabla"/>
          <p:cNvGraphicFramePr>
            <a:graphicFrameLocks noGrp="1"/>
          </p:cNvGraphicFramePr>
          <p:nvPr>
            <p:extLst>
              <p:ext uri="{D42A27DB-BD31-4B8C-83A1-F6EECF244321}">
                <p14:modId xmlns:p14="http://schemas.microsoft.com/office/powerpoint/2010/main" val="3133224469"/>
              </p:ext>
            </p:extLst>
          </p:nvPr>
        </p:nvGraphicFramePr>
        <p:xfrm>
          <a:off x="107504" y="404664"/>
          <a:ext cx="8856984" cy="6049944"/>
        </p:xfrm>
        <a:graphic>
          <a:graphicData uri="http://schemas.openxmlformats.org/drawingml/2006/table">
            <a:tbl>
              <a:tblPr firstRow="1" bandRow="1">
                <a:tableStyleId>{5C22544A-7EE6-4342-B048-85BDC9FD1C3A}</a:tableStyleId>
              </a:tblPr>
              <a:tblGrid>
                <a:gridCol w="4428492"/>
                <a:gridCol w="4428492"/>
              </a:tblGrid>
              <a:tr h="329523">
                <a:tc>
                  <a:txBody>
                    <a:bodyPr/>
                    <a:lstStyle/>
                    <a:p>
                      <a:pPr algn="ctr">
                        <a:spcBef>
                          <a:spcPts val="600"/>
                        </a:spcBef>
                        <a:spcAft>
                          <a:spcPts val="0"/>
                        </a:spcAft>
                      </a:pPr>
                      <a:r>
                        <a:rPr lang="es-CL" sz="1600" b="1" dirty="0" smtClean="0">
                          <a:solidFill>
                            <a:schemeClr val="bg1"/>
                          </a:solidFill>
                          <a:effectLst/>
                          <a:latin typeface="Calibri"/>
                          <a:ea typeface="Times New Roman"/>
                          <a:cs typeface="Times New Roman"/>
                        </a:rPr>
                        <a:t>SECRETARÍA REGIONAL MINISTERIAL DE ENERGÍA</a:t>
                      </a:r>
                      <a:endParaRPr lang="es-CL" sz="1600" dirty="0">
                        <a:solidFill>
                          <a:schemeClr val="bg1"/>
                        </a:solidFill>
                        <a:effectLst/>
                        <a:latin typeface="Calibri"/>
                        <a:ea typeface="Times New Roman"/>
                        <a:cs typeface="Times New Roman"/>
                      </a:endParaRPr>
                    </a:p>
                  </a:txBody>
                  <a:tcPr marL="44450" marR="44450" marT="0" marB="0" anchor="ctr"/>
                </a:tc>
                <a:tc>
                  <a:txBody>
                    <a:bodyPr/>
                    <a:lstStyle/>
                    <a:p>
                      <a:pPr algn="ctr">
                        <a:spcBef>
                          <a:spcPts val="600"/>
                        </a:spcBef>
                        <a:spcAft>
                          <a:spcPts val="0"/>
                        </a:spcAft>
                      </a:pPr>
                      <a:r>
                        <a:rPr lang="es-CL" sz="1600" b="1" dirty="0" smtClean="0">
                          <a:solidFill>
                            <a:schemeClr val="bg1"/>
                          </a:solidFill>
                          <a:effectLst/>
                          <a:latin typeface="Calibri"/>
                          <a:ea typeface="Times New Roman"/>
                          <a:cs typeface="Times New Roman"/>
                        </a:rPr>
                        <a:t>DIRECCIÓN</a:t>
                      </a:r>
                      <a:endParaRPr lang="es-CL" sz="1600" dirty="0">
                        <a:solidFill>
                          <a:schemeClr val="bg1"/>
                        </a:solidFill>
                        <a:effectLst/>
                        <a:latin typeface="Calibri"/>
                        <a:ea typeface="Times New Roman"/>
                        <a:cs typeface="Times New Roman"/>
                      </a:endParaRPr>
                    </a:p>
                  </a:txBody>
                  <a:tcPr marL="44450" marR="44450" marT="0" marB="0" anchor="ctr"/>
                </a:tc>
              </a:tr>
              <a:tr h="329523">
                <a:tc>
                  <a:txBody>
                    <a:bodyPr/>
                    <a:lstStyle/>
                    <a:p>
                      <a:pPr algn="just">
                        <a:spcBef>
                          <a:spcPts val="600"/>
                        </a:spcBef>
                        <a:spcAft>
                          <a:spcPts val="0"/>
                        </a:spcAft>
                      </a:pPr>
                      <a:r>
                        <a:rPr lang="es-CL" sz="1600" dirty="0">
                          <a:solidFill>
                            <a:schemeClr val="tx1">
                              <a:lumMod val="50000"/>
                              <a:lumOff val="50000"/>
                            </a:schemeClr>
                          </a:solidFill>
                          <a:effectLst/>
                          <a:latin typeface="Calibri"/>
                          <a:ea typeface="Times New Roman"/>
                          <a:cs typeface="Times New Roman"/>
                        </a:rPr>
                        <a:t>Región de Arica y Parinacota</a:t>
                      </a:r>
                    </a:p>
                  </a:txBody>
                  <a:tcPr marL="44450" marR="44450" marT="0" marB="0" anchor="ctr"/>
                </a:tc>
                <a:tc>
                  <a:txBody>
                    <a:bodyPr/>
                    <a:lstStyle/>
                    <a:p>
                      <a:pPr algn="just">
                        <a:spcBef>
                          <a:spcPts val="600"/>
                        </a:spcBef>
                        <a:spcAft>
                          <a:spcPts val="0"/>
                        </a:spcAft>
                      </a:pPr>
                      <a:r>
                        <a:rPr lang="es-CL" sz="1600" dirty="0">
                          <a:solidFill>
                            <a:schemeClr val="tx1">
                              <a:lumMod val="50000"/>
                              <a:lumOff val="50000"/>
                            </a:schemeClr>
                          </a:solidFill>
                          <a:effectLst/>
                          <a:latin typeface="Calibri"/>
                          <a:ea typeface="Times New Roman"/>
                          <a:cs typeface="Times New Roman"/>
                        </a:rPr>
                        <a:t>Calle siete de junio N° 280, oficina N° 1, piso N°4, Arica.</a:t>
                      </a:r>
                    </a:p>
                  </a:txBody>
                  <a:tcPr marL="44450" marR="44450" marT="0" marB="0" anchor="ctr"/>
                </a:tc>
              </a:tr>
              <a:tr h="329523">
                <a:tc>
                  <a:txBody>
                    <a:bodyPr/>
                    <a:lstStyle/>
                    <a:p>
                      <a:pPr algn="just">
                        <a:spcBef>
                          <a:spcPts val="600"/>
                        </a:spcBef>
                        <a:spcAft>
                          <a:spcPts val="0"/>
                        </a:spcAft>
                      </a:pPr>
                      <a:r>
                        <a:rPr lang="es-CL" sz="1600" dirty="0">
                          <a:solidFill>
                            <a:schemeClr val="tx1">
                              <a:lumMod val="50000"/>
                              <a:lumOff val="50000"/>
                            </a:schemeClr>
                          </a:solidFill>
                          <a:effectLst/>
                          <a:latin typeface="Calibri"/>
                          <a:ea typeface="Times New Roman"/>
                          <a:cs typeface="Times New Roman"/>
                        </a:rPr>
                        <a:t>Región de Tarapacá</a:t>
                      </a:r>
                    </a:p>
                  </a:txBody>
                  <a:tcPr marL="44450" marR="44450" marT="0" marB="0" anchor="ctr"/>
                </a:tc>
                <a:tc>
                  <a:txBody>
                    <a:bodyPr/>
                    <a:lstStyle/>
                    <a:p>
                      <a:pPr algn="just">
                        <a:spcBef>
                          <a:spcPts val="600"/>
                        </a:spcBef>
                        <a:spcAft>
                          <a:spcPts val="0"/>
                        </a:spcAft>
                      </a:pPr>
                      <a:r>
                        <a:rPr lang="es-CL" sz="1600">
                          <a:solidFill>
                            <a:schemeClr val="tx1">
                              <a:lumMod val="50000"/>
                              <a:lumOff val="50000"/>
                            </a:schemeClr>
                          </a:solidFill>
                          <a:effectLst/>
                          <a:latin typeface="Calibri"/>
                          <a:ea typeface="Times New Roman"/>
                          <a:cs typeface="Times New Roman"/>
                        </a:rPr>
                        <a:t>Bolívar N° 2020, oficina N° 602, piso N°6, Iquique.</a:t>
                      </a:r>
                    </a:p>
                  </a:txBody>
                  <a:tcPr marL="44450" marR="44450" marT="0" marB="0" anchor="ctr"/>
                </a:tc>
              </a:tr>
              <a:tr h="329523">
                <a:tc>
                  <a:txBody>
                    <a:bodyPr/>
                    <a:lstStyle/>
                    <a:p>
                      <a:pPr algn="just">
                        <a:spcBef>
                          <a:spcPts val="600"/>
                        </a:spcBef>
                        <a:spcAft>
                          <a:spcPts val="0"/>
                        </a:spcAft>
                      </a:pPr>
                      <a:r>
                        <a:rPr lang="es-CL" sz="1600" dirty="0">
                          <a:solidFill>
                            <a:schemeClr val="tx1">
                              <a:lumMod val="50000"/>
                              <a:lumOff val="50000"/>
                            </a:schemeClr>
                          </a:solidFill>
                          <a:effectLst/>
                          <a:latin typeface="Calibri"/>
                          <a:ea typeface="Times New Roman"/>
                          <a:cs typeface="Times New Roman"/>
                        </a:rPr>
                        <a:t>Región de Antofagasta</a:t>
                      </a:r>
                    </a:p>
                  </a:txBody>
                  <a:tcPr marL="44450" marR="44450" marT="0" marB="0" anchor="ctr"/>
                </a:tc>
                <a:tc>
                  <a:txBody>
                    <a:bodyPr/>
                    <a:lstStyle/>
                    <a:p>
                      <a:pPr algn="just">
                        <a:spcBef>
                          <a:spcPts val="600"/>
                        </a:spcBef>
                        <a:spcAft>
                          <a:spcPts val="0"/>
                        </a:spcAft>
                      </a:pPr>
                      <a:r>
                        <a:rPr lang="es-CL" sz="1600">
                          <a:solidFill>
                            <a:schemeClr val="tx1">
                              <a:lumMod val="50000"/>
                              <a:lumOff val="50000"/>
                            </a:schemeClr>
                          </a:solidFill>
                          <a:effectLst/>
                          <a:latin typeface="Calibri"/>
                          <a:ea typeface="Times New Roman"/>
                          <a:cs typeface="Times New Roman"/>
                        </a:rPr>
                        <a:t>General Borgoño N° 934, oficina 402, Antofagasta.</a:t>
                      </a:r>
                    </a:p>
                  </a:txBody>
                  <a:tcPr marL="44450" marR="44450" marT="0" marB="0" anchor="ctr"/>
                </a:tc>
              </a:tr>
              <a:tr h="329523">
                <a:tc>
                  <a:txBody>
                    <a:bodyPr/>
                    <a:lstStyle/>
                    <a:p>
                      <a:pPr algn="just">
                        <a:spcBef>
                          <a:spcPts val="600"/>
                        </a:spcBef>
                        <a:spcAft>
                          <a:spcPts val="0"/>
                        </a:spcAft>
                      </a:pPr>
                      <a:r>
                        <a:rPr lang="es-CL" sz="1600" dirty="0">
                          <a:solidFill>
                            <a:schemeClr val="tx1">
                              <a:lumMod val="50000"/>
                              <a:lumOff val="50000"/>
                            </a:schemeClr>
                          </a:solidFill>
                          <a:effectLst/>
                          <a:latin typeface="Calibri"/>
                          <a:ea typeface="Times New Roman"/>
                          <a:cs typeface="Times New Roman"/>
                        </a:rPr>
                        <a:t>Región de Atacama</a:t>
                      </a:r>
                    </a:p>
                  </a:txBody>
                  <a:tcPr marL="44450" marR="44450" marT="0" marB="0" anchor="ctr"/>
                </a:tc>
                <a:tc>
                  <a:txBody>
                    <a:bodyPr/>
                    <a:lstStyle/>
                    <a:p>
                      <a:pPr algn="just">
                        <a:spcBef>
                          <a:spcPts val="600"/>
                        </a:spcBef>
                        <a:spcAft>
                          <a:spcPts val="0"/>
                        </a:spcAft>
                      </a:pPr>
                      <a:r>
                        <a:rPr lang="es-CL" sz="1600">
                          <a:solidFill>
                            <a:schemeClr val="tx1">
                              <a:lumMod val="50000"/>
                              <a:lumOff val="50000"/>
                            </a:schemeClr>
                          </a:solidFill>
                          <a:effectLst/>
                          <a:latin typeface="Calibri"/>
                          <a:ea typeface="Times New Roman"/>
                          <a:cs typeface="Times New Roman"/>
                        </a:rPr>
                        <a:t>Bernardo O’Higgins N° 281, Copiapó.</a:t>
                      </a:r>
                    </a:p>
                  </a:txBody>
                  <a:tcPr marL="44450" marR="44450" marT="0" marB="0" anchor="ctr"/>
                </a:tc>
              </a:tr>
              <a:tr h="329523">
                <a:tc>
                  <a:txBody>
                    <a:bodyPr/>
                    <a:lstStyle/>
                    <a:p>
                      <a:pPr algn="just">
                        <a:spcBef>
                          <a:spcPts val="600"/>
                        </a:spcBef>
                        <a:spcAft>
                          <a:spcPts val="0"/>
                        </a:spcAft>
                      </a:pPr>
                      <a:r>
                        <a:rPr lang="es-CL" sz="1600" dirty="0">
                          <a:solidFill>
                            <a:schemeClr val="tx1">
                              <a:lumMod val="50000"/>
                              <a:lumOff val="50000"/>
                            </a:schemeClr>
                          </a:solidFill>
                          <a:effectLst/>
                          <a:latin typeface="Calibri"/>
                          <a:ea typeface="Times New Roman"/>
                          <a:cs typeface="Times New Roman"/>
                        </a:rPr>
                        <a:t>Región de Valparaíso</a:t>
                      </a:r>
                    </a:p>
                  </a:txBody>
                  <a:tcPr marL="44450" marR="44450" marT="0" marB="0" anchor="ctr"/>
                </a:tc>
                <a:tc>
                  <a:txBody>
                    <a:bodyPr/>
                    <a:lstStyle/>
                    <a:p>
                      <a:pPr algn="just">
                        <a:spcBef>
                          <a:spcPts val="600"/>
                        </a:spcBef>
                        <a:spcAft>
                          <a:spcPts val="0"/>
                        </a:spcAft>
                      </a:pPr>
                      <a:r>
                        <a:rPr lang="es-CL" sz="1600">
                          <a:solidFill>
                            <a:schemeClr val="tx1">
                              <a:lumMod val="50000"/>
                              <a:lumOff val="50000"/>
                            </a:schemeClr>
                          </a:solidFill>
                          <a:effectLst/>
                          <a:latin typeface="Calibri"/>
                          <a:ea typeface="Times New Roman"/>
                          <a:cs typeface="Times New Roman"/>
                        </a:rPr>
                        <a:t>Avda. Argentina N° 01, Edificio Barón, oficina N° 206, Valparaíso.</a:t>
                      </a:r>
                    </a:p>
                  </a:txBody>
                  <a:tcPr marL="44450" marR="44450" marT="0" marB="0" anchor="ctr"/>
                </a:tc>
              </a:tr>
              <a:tr h="329523">
                <a:tc>
                  <a:txBody>
                    <a:bodyPr/>
                    <a:lstStyle/>
                    <a:p>
                      <a:pPr algn="just">
                        <a:spcBef>
                          <a:spcPts val="600"/>
                        </a:spcBef>
                        <a:spcAft>
                          <a:spcPts val="0"/>
                        </a:spcAft>
                      </a:pPr>
                      <a:r>
                        <a:rPr lang="es-CL" sz="1600">
                          <a:solidFill>
                            <a:schemeClr val="tx1">
                              <a:lumMod val="50000"/>
                              <a:lumOff val="50000"/>
                            </a:schemeClr>
                          </a:solidFill>
                          <a:effectLst/>
                          <a:latin typeface="Calibri"/>
                          <a:ea typeface="Times New Roman"/>
                          <a:cs typeface="Times New Roman"/>
                        </a:rPr>
                        <a:t>Región Metropolitana</a:t>
                      </a:r>
                    </a:p>
                  </a:txBody>
                  <a:tcPr marL="44450" marR="44450" marT="0" marB="0" anchor="ctr"/>
                </a:tc>
                <a:tc>
                  <a:txBody>
                    <a:bodyPr/>
                    <a:lstStyle/>
                    <a:p>
                      <a:pPr algn="just">
                        <a:spcBef>
                          <a:spcPts val="600"/>
                        </a:spcBef>
                        <a:spcAft>
                          <a:spcPts val="0"/>
                        </a:spcAft>
                      </a:pPr>
                      <a:r>
                        <a:rPr lang="es-CL" sz="1600" dirty="0">
                          <a:solidFill>
                            <a:schemeClr val="tx1">
                              <a:lumMod val="50000"/>
                              <a:lumOff val="50000"/>
                            </a:schemeClr>
                          </a:solidFill>
                          <a:effectLst/>
                          <a:latin typeface="Calibri"/>
                          <a:ea typeface="Times New Roman"/>
                          <a:cs typeface="Times New Roman"/>
                        </a:rPr>
                        <a:t>Amunátegui N° 95, piso 3, Santiago.</a:t>
                      </a:r>
                    </a:p>
                  </a:txBody>
                  <a:tcPr marL="44450" marR="44450" marT="0" marB="0" anchor="ctr"/>
                </a:tc>
              </a:tr>
              <a:tr h="329523">
                <a:tc>
                  <a:txBody>
                    <a:bodyPr/>
                    <a:lstStyle/>
                    <a:p>
                      <a:pPr algn="just">
                        <a:spcBef>
                          <a:spcPts val="600"/>
                        </a:spcBef>
                        <a:spcAft>
                          <a:spcPts val="0"/>
                        </a:spcAft>
                      </a:pPr>
                      <a:r>
                        <a:rPr lang="es-CL" sz="1600">
                          <a:solidFill>
                            <a:schemeClr val="tx1">
                              <a:lumMod val="50000"/>
                              <a:lumOff val="50000"/>
                            </a:schemeClr>
                          </a:solidFill>
                          <a:effectLst/>
                          <a:latin typeface="Calibri"/>
                          <a:ea typeface="Times New Roman"/>
                          <a:cs typeface="Times New Roman"/>
                        </a:rPr>
                        <a:t>Región del Libertador General Bernardo O´Higgins</a:t>
                      </a:r>
                    </a:p>
                  </a:txBody>
                  <a:tcPr marL="44450" marR="44450" marT="0" marB="0" anchor="ctr"/>
                </a:tc>
                <a:tc>
                  <a:txBody>
                    <a:bodyPr/>
                    <a:lstStyle/>
                    <a:p>
                      <a:pPr algn="just">
                        <a:spcBef>
                          <a:spcPts val="600"/>
                        </a:spcBef>
                        <a:spcAft>
                          <a:spcPts val="0"/>
                        </a:spcAft>
                      </a:pPr>
                      <a:r>
                        <a:rPr lang="es-CL" sz="1600" dirty="0">
                          <a:solidFill>
                            <a:schemeClr val="tx1">
                              <a:lumMod val="50000"/>
                              <a:lumOff val="50000"/>
                            </a:schemeClr>
                          </a:solidFill>
                          <a:effectLst/>
                          <a:latin typeface="Calibri"/>
                          <a:ea typeface="Times New Roman"/>
                          <a:cs typeface="Times New Roman"/>
                        </a:rPr>
                        <a:t>Bello Horizonte N° 869, piso N°7, oficina N° 702, Rancagua.</a:t>
                      </a:r>
                    </a:p>
                  </a:txBody>
                  <a:tcPr marL="44450" marR="44450" marT="0" marB="0" anchor="ctr"/>
                </a:tc>
              </a:tr>
              <a:tr h="329523">
                <a:tc>
                  <a:txBody>
                    <a:bodyPr/>
                    <a:lstStyle/>
                    <a:p>
                      <a:pPr algn="just">
                        <a:spcBef>
                          <a:spcPts val="600"/>
                        </a:spcBef>
                        <a:spcAft>
                          <a:spcPts val="0"/>
                        </a:spcAft>
                      </a:pPr>
                      <a:r>
                        <a:rPr lang="es-CL" sz="1600">
                          <a:solidFill>
                            <a:schemeClr val="tx1">
                              <a:lumMod val="50000"/>
                              <a:lumOff val="50000"/>
                            </a:schemeClr>
                          </a:solidFill>
                          <a:effectLst/>
                          <a:latin typeface="Calibri"/>
                          <a:ea typeface="Times New Roman"/>
                          <a:cs typeface="Times New Roman"/>
                        </a:rPr>
                        <a:t>Región del Maule</a:t>
                      </a:r>
                    </a:p>
                  </a:txBody>
                  <a:tcPr marL="44450" marR="44450" marT="0" marB="0" anchor="ctr"/>
                </a:tc>
                <a:tc>
                  <a:txBody>
                    <a:bodyPr/>
                    <a:lstStyle/>
                    <a:p>
                      <a:pPr algn="just">
                        <a:spcBef>
                          <a:spcPts val="600"/>
                        </a:spcBef>
                        <a:spcAft>
                          <a:spcPts val="0"/>
                        </a:spcAft>
                      </a:pPr>
                      <a:r>
                        <a:rPr lang="es-CL" sz="1600" dirty="0">
                          <a:solidFill>
                            <a:schemeClr val="tx1">
                              <a:lumMod val="50000"/>
                              <a:lumOff val="50000"/>
                            </a:schemeClr>
                          </a:solidFill>
                          <a:effectLst/>
                          <a:latin typeface="Calibri"/>
                          <a:ea typeface="Times New Roman"/>
                          <a:cs typeface="Times New Roman"/>
                        </a:rPr>
                        <a:t>Uno Norte N° 801 esquina Uno Oriente, oficina N° 408 Edificio Plaza Centro, Talca.</a:t>
                      </a:r>
                    </a:p>
                  </a:txBody>
                  <a:tcPr marL="44450" marR="44450" marT="0" marB="0" anchor="ctr"/>
                </a:tc>
              </a:tr>
              <a:tr h="329523">
                <a:tc>
                  <a:txBody>
                    <a:bodyPr/>
                    <a:lstStyle/>
                    <a:p>
                      <a:pPr algn="just">
                        <a:spcBef>
                          <a:spcPts val="600"/>
                        </a:spcBef>
                        <a:spcAft>
                          <a:spcPts val="0"/>
                        </a:spcAft>
                      </a:pPr>
                      <a:r>
                        <a:rPr lang="es-CL" sz="1600">
                          <a:solidFill>
                            <a:schemeClr val="tx1">
                              <a:lumMod val="50000"/>
                              <a:lumOff val="50000"/>
                            </a:schemeClr>
                          </a:solidFill>
                          <a:effectLst/>
                          <a:latin typeface="Calibri"/>
                          <a:ea typeface="Times New Roman"/>
                          <a:cs typeface="Times New Roman"/>
                        </a:rPr>
                        <a:t>Región del Biobío</a:t>
                      </a:r>
                    </a:p>
                  </a:txBody>
                  <a:tcPr marL="44450" marR="44450" marT="0" marB="0" anchor="ctr"/>
                </a:tc>
                <a:tc>
                  <a:txBody>
                    <a:bodyPr/>
                    <a:lstStyle/>
                    <a:p>
                      <a:pPr algn="just">
                        <a:spcBef>
                          <a:spcPts val="600"/>
                        </a:spcBef>
                        <a:spcAft>
                          <a:spcPts val="0"/>
                        </a:spcAft>
                      </a:pPr>
                      <a:r>
                        <a:rPr lang="es-CL" sz="1600" dirty="0">
                          <a:solidFill>
                            <a:schemeClr val="tx1">
                              <a:lumMod val="50000"/>
                              <a:lumOff val="50000"/>
                            </a:schemeClr>
                          </a:solidFill>
                          <a:effectLst/>
                          <a:latin typeface="Calibri"/>
                          <a:ea typeface="Times New Roman"/>
                          <a:cs typeface="Times New Roman"/>
                        </a:rPr>
                        <a:t>O’Higgins Poniente N° 77, Piso 10, Oficina N° 1005, Concepción.</a:t>
                      </a:r>
                    </a:p>
                  </a:txBody>
                  <a:tcPr marL="44450" marR="44450" marT="0" marB="0" anchor="ctr"/>
                </a:tc>
              </a:tr>
              <a:tr h="329523">
                <a:tc>
                  <a:txBody>
                    <a:bodyPr/>
                    <a:lstStyle/>
                    <a:p>
                      <a:pPr algn="just">
                        <a:spcBef>
                          <a:spcPts val="600"/>
                        </a:spcBef>
                        <a:spcAft>
                          <a:spcPts val="0"/>
                        </a:spcAft>
                      </a:pPr>
                      <a:r>
                        <a:rPr lang="es-CL" sz="1600">
                          <a:solidFill>
                            <a:schemeClr val="tx1">
                              <a:lumMod val="50000"/>
                              <a:lumOff val="50000"/>
                            </a:schemeClr>
                          </a:solidFill>
                          <a:effectLst/>
                          <a:latin typeface="Calibri"/>
                          <a:ea typeface="Times New Roman"/>
                          <a:cs typeface="Times New Roman"/>
                        </a:rPr>
                        <a:t>Región de la Araucanía</a:t>
                      </a:r>
                    </a:p>
                  </a:txBody>
                  <a:tcPr marL="44450" marR="44450" marT="0" marB="0" anchor="ctr"/>
                </a:tc>
                <a:tc>
                  <a:txBody>
                    <a:bodyPr/>
                    <a:lstStyle/>
                    <a:p>
                      <a:pPr algn="just">
                        <a:spcBef>
                          <a:spcPts val="600"/>
                        </a:spcBef>
                        <a:spcAft>
                          <a:spcPts val="0"/>
                        </a:spcAft>
                      </a:pPr>
                      <a:r>
                        <a:rPr lang="es-CL" sz="1600" dirty="0">
                          <a:solidFill>
                            <a:schemeClr val="tx1">
                              <a:lumMod val="50000"/>
                              <a:lumOff val="50000"/>
                            </a:schemeClr>
                          </a:solidFill>
                          <a:effectLst/>
                          <a:latin typeface="Calibri"/>
                          <a:ea typeface="Times New Roman"/>
                          <a:cs typeface="Times New Roman"/>
                        </a:rPr>
                        <a:t>Claro Solar N°835, piso 15, oficina N° 1502, Temuco.</a:t>
                      </a:r>
                    </a:p>
                  </a:txBody>
                  <a:tcPr marL="44450" marR="44450" marT="0" marB="0" anchor="ctr"/>
                </a:tc>
              </a:tr>
              <a:tr h="329523">
                <a:tc>
                  <a:txBody>
                    <a:bodyPr/>
                    <a:lstStyle/>
                    <a:p>
                      <a:pPr algn="just">
                        <a:spcBef>
                          <a:spcPts val="600"/>
                        </a:spcBef>
                        <a:spcAft>
                          <a:spcPts val="0"/>
                        </a:spcAft>
                      </a:pPr>
                      <a:r>
                        <a:rPr lang="es-CL" sz="1600">
                          <a:solidFill>
                            <a:schemeClr val="tx1">
                              <a:lumMod val="50000"/>
                              <a:lumOff val="50000"/>
                            </a:schemeClr>
                          </a:solidFill>
                          <a:effectLst/>
                          <a:latin typeface="Calibri"/>
                          <a:ea typeface="Times New Roman"/>
                          <a:cs typeface="Times New Roman"/>
                        </a:rPr>
                        <a:t>Región de Los Ríos</a:t>
                      </a:r>
                    </a:p>
                  </a:txBody>
                  <a:tcPr marL="44450" marR="44450" marT="0" marB="0" anchor="ctr"/>
                </a:tc>
                <a:tc>
                  <a:txBody>
                    <a:bodyPr/>
                    <a:lstStyle/>
                    <a:p>
                      <a:pPr algn="just">
                        <a:spcBef>
                          <a:spcPts val="600"/>
                        </a:spcBef>
                        <a:spcAft>
                          <a:spcPts val="0"/>
                        </a:spcAft>
                      </a:pPr>
                      <a:r>
                        <a:rPr lang="es-CL" sz="1600" dirty="0">
                          <a:solidFill>
                            <a:schemeClr val="tx1">
                              <a:lumMod val="50000"/>
                              <a:lumOff val="50000"/>
                            </a:schemeClr>
                          </a:solidFill>
                          <a:effectLst/>
                          <a:latin typeface="Calibri"/>
                          <a:ea typeface="Times New Roman"/>
                          <a:cs typeface="Times New Roman"/>
                        </a:rPr>
                        <a:t>Maipú N°187, piso 4, oficina N° 43, Valdivia.</a:t>
                      </a:r>
                    </a:p>
                  </a:txBody>
                  <a:tcPr marL="44450" marR="44450" marT="0" marB="0" anchor="ctr"/>
                </a:tc>
              </a:tr>
              <a:tr h="329523">
                <a:tc>
                  <a:txBody>
                    <a:bodyPr/>
                    <a:lstStyle/>
                    <a:p>
                      <a:pPr algn="just">
                        <a:spcBef>
                          <a:spcPts val="600"/>
                        </a:spcBef>
                        <a:spcAft>
                          <a:spcPts val="0"/>
                        </a:spcAft>
                      </a:pPr>
                      <a:r>
                        <a:rPr lang="es-CL" sz="1600">
                          <a:solidFill>
                            <a:schemeClr val="tx1">
                              <a:lumMod val="50000"/>
                              <a:lumOff val="50000"/>
                            </a:schemeClr>
                          </a:solidFill>
                          <a:effectLst/>
                          <a:latin typeface="Calibri"/>
                          <a:ea typeface="Times New Roman"/>
                          <a:cs typeface="Times New Roman"/>
                        </a:rPr>
                        <a:t>Región de Los Lagos</a:t>
                      </a:r>
                    </a:p>
                  </a:txBody>
                  <a:tcPr marL="44450" marR="44450" marT="0" marB="0" anchor="ctr"/>
                </a:tc>
                <a:tc>
                  <a:txBody>
                    <a:bodyPr/>
                    <a:lstStyle/>
                    <a:p>
                      <a:pPr algn="just">
                        <a:spcBef>
                          <a:spcPts val="600"/>
                        </a:spcBef>
                        <a:spcAft>
                          <a:spcPts val="0"/>
                        </a:spcAft>
                      </a:pPr>
                      <a:r>
                        <a:rPr lang="es-CL" sz="1600" dirty="0">
                          <a:solidFill>
                            <a:schemeClr val="tx1">
                              <a:lumMod val="50000"/>
                              <a:lumOff val="50000"/>
                            </a:schemeClr>
                          </a:solidFill>
                          <a:effectLst/>
                          <a:latin typeface="Calibri"/>
                          <a:ea typeface="Times New Roman"/>
                          <a:cs typeface="Times New Roman"/>
                        </a:rPr>
                        <a:t>Antonio Varas N°216, Edificio Torres del Puerto, piso 11, oficina N° 1102, Puerto Montt.</a:t>
                      </a:r>
                    </a:p>
                  </a:txBody>
                  <a:tcPr marL="44450" marR="44450" marT="0" marB="0" anchor="ctr"/>
                </a:tc>
              </a:tr>
              <a:tr h="329523">
                <a:tc>
                  <a:txBody>
                    <a:bodyPr/>
                    <a:lstStyle/>
                    <a:p>
                      <a:pPr algn="just">
                        <a:spcBef>
                          <a:spcPts val="600"/>
                        </a:spcBef>
                        <a:spcAft>
                          <a:spcPts val="0"/>
                        </a:spcAft>
                      </a:pPr>
                      <a:r>
                        <a:rPr lang="es-CL" sz="1600">
                          <a:solidFill>
                            <a:schemeClr val="tx1">
                              <a:lumMod val="50000"/>
                              <a:lumOff val="50000"/>
                            </a:schemeClr>
                          </a:solidFill>
                          <a:effectLst/>
                          <a:latin typeface="Calibri"/>
                          <a:ea typeface="Times New Roman"/>
                          <a:cs typeface="Times New Roman"/>
                        </a:rPr>
                        <a:t>Región de Aysén de General Carlos Ibáñez del Campo</a:t>
                      </a:r>
                    </a:p>
                  </a:txBody>
                  <a:tcPr marL="44450" marR="44450" marT="0" marB="0" anchor="ctr"/>
                </a:tc>
                <a:tc>
                  <a:txBody>
                    <a:bodyPr/>
                    <a:lstStyle/>
                    <a:p>
                      <a:pPr algn="just">
                        <a:spcBef>
                          <a:spcPts val="600"/>
                        </a:spcBef>
                        <a:spcAft>
                          <a:spcPts val="0"/>
                        </a:spcAft>
                      </a:pPr>
                      <a:r>
                        <a:rPr lang="es-CL" sz="1600" dirty="0">
                          <a:solidFill>
                            <a:schemeClr val="tx1">
                              <a:lumMod val="50000"/>
                              <a:lumOff val="50000"/>
                            </a:schemeClr>
                          </a:solidFill>
                          <a:effectLst/>
                          <a:latin typeface="Calibri"/>
                          <a:ea typeface="Times New Roman"/>
                          <a:cs typeface="Times New Roman"/>
                        </a:rPr>
                        <a:t>Francisco Bilbao N° 425, piso 2, Coyhaique.</a:t>
                      </a:r>
                    </a:p>
                  </a:txBody>
                  <a:tcPr marL="44450" marR="44450" marT="0" marB="0" anchor="ctr"/>
                </a:tc>
              </a:tr>
              <a:tr h="329523">
                <a:tc>
                  <a:txBody>
                    <a:bodyPr/>
                    <a:lstStyle/>
                    <a:p>
                      <a:pPr algn="just">
                        <a:spcBef>
                          <a:spcPts val="600"/>
                        </a:spcBef>
                        <a:spcAft>
                          <a:spcPts val="0"/>
                        </a:spcAft>
                      </a:pPr>
                      <a:r>
                        <a:rPr lang="es-CL" sz="1600">
                          <a:solidFill>
                            <a:schemeClr val="tx1">
                              <a:lumMod val="50000"/>
                              <a:lumOff val="50000"/>
                            </a:schemeClr>
                          </a:solidFill>
                          <a:effectLst/>
                          <a:latin typeface="Calibri"/>
                          <a:ea typeface="Times New Roman"/>
                          <a:cs typeface="Times New Roman"/>
                        </a:rPr>
                        <a:t>Región de Magallanes y la Antártica Chilena</a:t>
                      </a:r>
                    </a:p>
                  </a:txBody>
                  <a:tcPr marL="44450" marR="44450" marT="0" marB="0" anchor="ctr"/>
                </a:tc>
                <a:tc>
                  <a:txBody>
                    <a:bodyPr/>
                    <a:lstStyle/>
                    <a:p>
                      <a:pPr algn="just">
                        <a:spcBef>
                          <a:spcPts val="600"/>
                        </a:spcBef>
                        <a:spcAft>
                          <a:spcPts val="0"/>
                        </a:spcAft>
                      </a:pPr>
                      <a:r>
                        <a:rPr lang="es-CL" sz="1600" dirty="0">
                          <a:solidFill>
                            <a:schemeClr val="tx1">
                              <a:lumMod val="50000"/>
                              <a:lumOff val="50000"/>
                            </a:schemeClr>
                          </a:solidFill>
                          <a:effectLst/>
                          <a:latin typeface="Calibri"/>
                          <a:ea typeface="Times New Roman"/>
                          <a:cs typeface="Times New Roman"/>
                        </a:rPr>
                        <a:t>O’Higgins N° 693, Punta Arenas.</a:t>
                      </a:r>
                    </a:p>
                  </a:txBody>
                  <a:tcPr marL="44450" marR="44450" marT="0" marB="0" anchor="ctr"/>
                </a:tc>
              </a:tr>
            </a:tbl>
          </a:graphicData>
        </a:graphic>
      </p:graphicFrame>
    </p:spTree>
    <p:extLst>
      <p:ext uri="{BB962C8B-B14F-4D97-AF65-F5344CB8AC3E}">
        <p14:creationId xmlns:p14="http://schemas.microsoft.com/office/powerpoint/2010/main" val="257750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611560" y="2745160"/>
            <a:ext cx="8064896" cy="701731"/>
          </a:xfrm>
          <a:prstGeom prst="rect">
            <a:avLst/>
          </a:prstGeom>
        </p:spPr>
        <p:txBody>
          <a:bodyPr wrap="square">
            <a:spAutoFit/>
          </a:bodyPr>
          <a:lstStyle/>
          <a:p>
            <a:pPr algn="just">
              <a:buNone/>
            </a:pPr>
            <a:r>
              <a:rPr lang="es-CL" dirty="0" smtClean="0"/>
              <a:t> </a:t>
            </a:r>
            <a:endParaRPr lang="es-CL" dirty="0"/>
          </a:p>
          <a:p>
            <a:pPr lvl="0">
              <a:buNone/>
            </a:pPr>
            <a:endParaRPr lang="es-CL" dirty="0"/>
          </a:p>
        </p:txBody>
      </p:sp>
      <p:sp>
        <p:nvSpPr>
          <p:cNvPr id="11" name="Título 1"/>
          <p:cNvSpPr txBox="1">
            <a:spLocks/>
          </p:cNvSpPr>
          <p:nvPr/>
        </p:nvSpPr>
        <p:spPr bwMode="auto">
          <a:xfrm>
            <a:off x="361840" y="1032418"/>
            <a:ext cx="8386624" cy="54209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lgn="just">
              <a:buNone/>
            </a:pPr>
            <a:r>
              <a:rPr lang="es-CL" dirty="0" smtClean="0">
                <a:solidFill>
                  <a:schemeClr val="tx1">
                    <a:lumMod val="50000"/>
                    <a:lumOff val="50000"/>
                  </a:schemeClr>
                </a:solidFill>
                <a:latin typeface="+mj-lt"/>
                <a:cs typeface="+mn-cs"/>
              </a:rPr>
              <a:t>Los </a:t>
            </a:r>
            <a:r>
              <a:rPr lang="es-CL" dirty="0">
                <a:solidFill>
                  <a:schemeClr val="tx1">
                    <a:lumMod val="50000"/>
                    <a:lumOff val="50000"/>
                  </a:schemeClr>
                </a:solidFill>
                <a:latin typeface="+mj-lt"/>
                <a:cs typeface="+mn-cs"/>
              </a:rPr>
              <a:t>Municipios </a:t>
            </a:r>
            <a:r>
              <a:rPr lang="es-CL" b="1" dirty="0">
                <a:solidFill>
                  <a:schemeClr val="tx1">
                    <a:lumMod val="50000"/>
                    <a:lumOff val="50000"/>
                  </a:schemeClr>
                </a:solidFill>
                <a:latin typeface="+mj-lt"/>
              </a:rPr>
              <a:t>no </a:t>
            </a:r>
            <a:r>
              <a:rPr lang="es-CL" b="1" dirty="0" smtClean="0">
                <a:solidFill>
                  <a:schemeClr val="tx1">
                    <a:lumMod val="50000"/>
                    <a:lumOff val="50000"/>
                  </a:schemeClr>
                </a:solidFill>
                <a:latin typeface="+mj-lt"/>
              </a:rPr>
              <a:t>deben </a:t>
            </a:r>
            <a:r>
              <a:rPr lang="es-CL" b="1" dirty="0">
                <a:solidFill>
                  <a:schemeClr val="tx1">
                    <a:lumMod val="50000"/>
                    <a:lumOff val="50000"/>
                  </a:schemeClr>
                </a:solidFill>
                <a:latin typeface="+mj-lt"/>
              </a:rPr>
              <a:t>presentar </a:t>
            </a:r>
            <a:r>
              <a:rPr lang="es-CL" b="1" dirty="0" smtClean="0">
                <a:solidFill>
                  <a:schemeClr val="tx1">
                    <a:lumMod val="50000"/>
                    <a:lumOff val="50000"/>
                  </a:schemeClr>
                </a:solidFill>
                <a:latin typeface="+mj-lt"/>
              </a:rPr>
              <a:t>garantía de fiel cumplimiento ni tener cuenta bancaria exclusiva</a:t>
            </a:r>
            <a:r>
              <a:rPr lang="es-CL" dirty="0" smtClean="0">
                <a:solidFill>
                  <a:schemeClr val="tx1">
                    <a:lumMod val="50000"/>
                    <a:lumOff val="50000"/>
                  </a:schemeClr>
                </a:solidFill>
                <a:latin typeface="+mj-lt"/>
                <a:cs typeface="+mn-cs"/>
              </a:rPr>
              <a:t>.</a:t>
            </a:r>
          </a:p>
          <a:p>
            <a:pPr algn="just">
              <a:buNone/>
            </a:pPr>
            <a:endParaRPr lang="es-CL" sz="1200" dirty="0" smtClean="0">
              <a:solidFill>
                <a:schemeClr val="tx1">
                  <a:lumMod val="50000"/>
                  <a:lumOff val="50000"/>
                </a:schemeClr>
              </a:solidFill>
              <a:latin typeface="+mj-lt"/>
              <a:cs typeface="+mn-cs"/>
            </a:endParaRPr>
          </a:p>
          <a:p>
            <a:pPr algn="just">
              <a:buNone/>
            </a:pPr>
            <a:r>
              <a:rPr lang="es-CL" dirty="0">
                <a:solidFill>
                  <a:schemeClr val="tx1">
                    <a:lumMod val="50000"/>
                    <a:lumOff val="50000"/>
                  </a:schemeClr>
                </a:solidFill>
                <a:latin typeface="+mj-lt"/>
                <a:cs typeface="+mn-cs"/>
              </a:rPr>
              <a:t>Los Municipios están obligados a realizar </a:t>
            </a:r>
            <a:r>
              <a:rPr lang="es-CL" dirty="0" smtClean="0">
                <a:solidFill>
                  <a:schemeClr val="tx1">
                    <a:lumMod val="50000"/>
                    <a:lumOff val="50000"/>
                  </a:schemeClr>
                </a:solidFill>
                <a:latin typeface="+mj-lt"/>
                <a:cs typeface="+mn-cs"/>
              </a:rPr>
              <a:t>licitaciones </a:t>
            </a:r>
            <a:r>
              <a:rPr lang="es-CL" dirty="0">
                <a:solidFill>
                  <a:schemeClr val="tx1">
                    <a:lumMod val="50000"/>
                    <a:lumOff val="50000"/>
                  </a:schemeClr>
                </a:solidFill>
                <a:latin typeface="+mj-lt"/>
                <a:cs typeface="+mn-cs"/>
              </a:rPr>
              <a:t>para la ejecución de los proyectos o </a:t>
            </a:r>
            <a:r>
              <a:rPr lang="es-CL" dirty="0" smtClean="0">
                <a:solidFill>
                  <a:schemeClr val="tx1">
                    <a:lumMod val="50000"/>
                    <a:lumOff val="50000"/>
                  </a:schemeClr>
                </a:solidFill>
                <a:latin typeface="+mj-lt"/>
                <a:cs typeface="+mn-cs"/>
              </a:rPr>
              <a:t>talleres.</a:t>
            </a:r>
          </a:p>
          <a:p>
            <a:pPr algn="just">
              <a:buNone/>
            </a:pPr>
            <a:endParaRPr lang="es-CL" sz="1200" dirty="0">
              <a:solidFill>
                <a:schemeClr val="tx1">
                  <a:lumMod val="50000"/>
                  <a:lumOff val="50000"/>
                </a:schemeClr>
              </a:solidFill>
              <a:latin typeface="+mj-lt"/>
              <a:cs typeface="+mn-cs"/>
            </a:endParaRPr>
          </a:p>
          <a:p>
            <a:pPr algn="just">
              <a:buNone/>
            </a:pPr>
            <a:r>
              <a:rPr lang="es-CL" dirty="0" smtClean="0">
                <a:solidFill>
                  <a:schemeClr val="tx1">
                    <a:lumMod val="50000"/>
                    <a:lumOff val="50000"/>
                  </a:schemeClr>
                </a:solidFill>
                <a:latin typeface="+mj-lt"/>
                <a:cs typeface="+mn-cs"/>
              </a:rPr>
              <a:t>La </a:t>
            </a:r>
            <a:r>
              <a:rPr lang="es-CL" dirty="0">
                <a:solidFill>
                  <a:schemeClr val="tx1">
                    <a:lumMod val="50000"/>
                    <a:lumOff val="50000"/>
                  </a:schemeClr>
                </a:solidFill>
                <a:latin typeface="+mj-lt"/>
                <a:cs typeface="+mn-cs"/>
              </a:rPr>
              <a:t>Subsecretaria de Energía </a:t>
            </a:r>
            <a:r>
              <a:rPr lang="es-CL" dirty="0" smtClean="0">
                <a:solidFill>
                  <a:schemeClr val="tx1">
                    <a:lumMod val="50000"/>
                    <a:lumOff val="50000"/>
                  </a:schemeClr>
                </a:solidFill>
                <a:latin typeface="+mj-lt"/>
                <a:cs typeface="+mn-cs"/>
              </a:rPr>
              <a:t>se reserva el derecho de </a:t>
            </a:r>
            <a:r>
              <a:rPr lang="es-CL" dirty="0">
                <a:solidFill>
                  <a:schemeClr val="tx1">
                    <a:lumMod val="50000"/>
                    <a:lumOff val="50000"/>
                  </a:schemeClr>
                </a:solidFill>
                <a:latin typeface="+mj-lt"/>
                <a:cs typeface="+mn-cs"/>
              </a:rPr>
              <a:t>apoyar el desarrollo de esas licitaciones, revisando las B</a:t>
            </a:r>
            <a:r>
              <a:rPr lang="es-CL" dirty="0" smtClean="0">
                <a:solidFill>
                  <a:schemeClr val="tx1">
                    <a:lumMod val="50000"/>
                    <a:lumOff val="50000"/>
                  </a:schemeClr>
                </a:solidFill>
                <a:latin typeface="+mj-lt"/>
                <a:cs typeface="+mn-cs"/>
              </a:rPr>
              <a:t>ases </a:t>
            </a:r>
            <a:r>
              <a:rPr lang="es-CL" dirty="0">
                <a:solidFill>
                  <a:schemeClr val="tx1">
                    <a:lumMod val="50000"/>
                    <a:lumOff val="50000"/>
                  </a:schemeClr>
                </a:solidFill>
                <a:latin typeface="+mj-lt"/>
                <a:cs typeface="+mn-cs"/>
              </a:rPr>
              <a:t>de </a:t>
            </a:r>
            <a:r>
              <a:rPr lang="es-CL" dirty="0" smtClean="0">
                <a:solidFill>
                  <a:schemeClr val="tx1">
                    <a:lumMod val="50000"/>
                    <a:lumOff val="50000"/>
                  </a:schemeClr>
                </a:solidFill>
                <a:latin typeface="+mj-lt"/>
                <a:cs typeface="+mn-cs"/>
              </a:rPr>
              <a:t>Licitación </a:t>
            </a:r>
            <a:r>
              <a:rPr lang="es-CL" dirty="0">
                <a:solidFill>
                  <a:schemeClr val="tx1">
                    <a:lumMod val="50000"/>
                    <a:lumOff val="50000"/>
                  </a:schemeClr>
                </a:solidFill>
                <a:latin typeface="+mj-lt"/>
                <a:cs typeface="+mn-cs"/>
              </a:rPr>
              <a:t>y participando en las comisiones de </a:t>
            </a:r>
            <a:r>
              <a:rPr lang="es-CL" dirty="0" smtClean="0">
                <a:solidFill>
                  <a:schemeClr val="tx1">
                    <a:lumMod val="50000"/>
                    <a:lumOff val="50000"/>
                  </a:schemeClr>
                </a:solidFill>
                <a:latin typeface="+mj-lt"/>
                <a:cs typeface="+mn-cs"/>
              </a:rPr>
              <a:t>evaluación.</a:t>
            </a:r>
          </a:p>
          <a:p>
            <a:pPr algn="just">
              <a:buNone/>
            </a:pPr>
            <a:endParaRPr lang="es-CL" sz="1200" dirty="0">
              <a:solidFill>
                <a:schemeClr val="tx1">
                  <a:lumMod val="50000"/>
                  <a:lumOff val="50000"/>
                </a:schemeClr>
              </a:solidFill>
              <a:latin typeface="+mj-lt"/>
              <a:cs typeface="+mn-cs"/>
            </a:endParaRPr>
          </a:p>
          <a:p>
            <a:pPr algn="just">
              <a:buNone/>
            </a:pPr>
            <a:r>
              <a:rPr lang="es-CL" dirty="0" smtClean="0">
                <a:solidFill>
                  <a:schemeClr val="tx1">
                    <a:lumMod val="50000"/>
                    <a:lumOff val="50000"/>
                  </a:schemeClr>
                </a:solidFill>
                <a:latin typeface="+mj-lt"/>
                <a:cs typeface="+mn-cs"/>
              </a:rPr>
              <a:t>La </a:t>
            </a:r>
            <a:r>
              <a:rPr lang="es-CL" dirty="0">
                <a:solidFill>
                  <a:schemeClr val="tx1">
                    <a:lumMod val="50000"/>
                    <a:lumOff val="50000"/>
                  </a:schemeClr>
                </a:solidFill>
                <a:latin typeface="+mj-lt"/>
                <a:cs typeface="+mn-cs"/>
              </a:rPr>
              <a:t>Subsecretaria de Energía cuenta con bases de referencia </a:t>
            </a:r>
            <a:r>
              <a:rPr lang="es-CL" dirty="0" smtClean="0">
                <a:solidFill>
                  <a:schemeClr val="tx1">
                    <a:lumMod val="50000"/>
                    <a:lumOff val="50000"/>
                  </a:schemeClr>
                </a:solidFill>
                <a:latin typeface="+mj-lt"/>
                <a:cs typeface="+mn-cs"/>
              </a:rPr>
              <a:t>para:</a:t>
            </a:r>
          </a:p>
          <a:p>
            <a:pPr marL="342900" indent="-342900" algn="just"/>
            <a:r>
              <a:rPr lang="es-CL" dirty="0" smtClean="0">
                <a:solidFill>
                  <a:schemeClr val="tx1">
                    <a:lumMod val="50000"/>
                    <a:lumOff val="50000"/>
                  </a:schemeClr>
                </a:solidFill>
                <a:latin typeface="+mj-lt"/>
                <a:cs typeface="+mn-cs"/>
              </a:rPr>
              <a:t>Alumbrado </a:t>
            </a:r>
            <a:r>
              <a:rPr lang="es-CL" dirty="0">
                <a:solidFill>
                  <a:schemeClr val="tx1">
                    <a:lumMod val="50000"/>
                    <a:lumOff val="50000"/>
                  </a:schemeClr>
                </a:solidFill>
                <a:latin typeface="+mj-lt"/>
                <a:cs typeface="+mn-cs"/>
              </a:rPr>
              <a:t>Fotovoltaico </a:t>
            </a:r>
          </a:p>
          <a:p>
            <a:pPr marL="285750" indent="-285750" algn="just"/>
            <a:r>
              <a:rPr lang="es-CL" dirty="0">
                <a:solidFill>
                  <a:schemeClr val="tx1">
                    <a:lumMod val="50000"/>
                    <a:lumOff val="50000"/>
                  </a:schemeClr>
                </a:solidFill>
                <a:latin typeface="+mj-lt"/>
                <a:cs typeface="+mn-cs"/>
              </a:rPr>
              <a:t>Agua Caliente Sanitaria</a:t>
            </a:r>
          </a:p>
          <a:p>
            <a:pPr marL="285750" indent="-285750" algn="just"/>
            <a:r>
              <a:rPr lang="es-CL" dirty="0">
                <a:solidFill>
                  <a:schemeClr val="tx1">
                    <a:lumMod val="50000"/>
                    <a:lumOff val="50000"/>
                  </a:schemeClr>
                </a:solidFill>
                <a:latin typeface="+mj-lt"/>
                <a:cs typeface="+mn-cs"/>
              </a:rPr>
              <a:t>Secadores de Leña </a:t>
            </a:r>
          </a:p>
          <a:p>
            <a:pPr algn="just">
              <a:buNone/>
            </a:pPr>
            <a:endParaRPr lang="es-CL" sz="2200" dirty="0">
              <a:solidFill>
                <a:srgbClr val="595959"/>
              </a:solidFill>
              <a:latin typeface="Calibri" pitchFamily="34" charset="0"/>
              <a:cs typeface="+mn-cs"/>
            </a:endParaRPr>
          </a:p>
          <a:p>
            <a:pPr algn="just">
              <a:buNone/>
            </a:pPr>
            <a:endParaRPr lang="es-CL" sz="2200" dirty="0">
              <a:solidFill>
                <a:srgbClr val="595959"/>
              </a:solidFill>
              <a:latin typeface="Calibri" pitchFamily="34" charset="0"/>
              <a:cs typeface="+mn-cs"/>
            </a:endParaRPr>
          </a:p>
        </p:txBody>
      </p:sp>
      <p:sp>
        <p:nvSpPr>
          <p:cNvPr id="12" name="Título 1"/>
          <p:cNvSpPr txBox="1">
            <a:spLocks/>
          </p:cNvSpPr>
          <p:nvPr/>
        </p:nvSpPr>
        <p:spPr bwMode="auto">
          <a:xfrm>
            <a:off x="295919" y="53752"/>
            <a:ext cx="8164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buNone/>
            </a:pPr>
            <a:r>
              <a:rPr lang="es-CL" sz="3600" b="1" dirty="0" smtClean="0">
                <a:solidFill>
                  <a:schemeClr val="tx2"/>
                </a:solidFill>
                <a:latin typeface="+mj-lt"/>
              </a:rPr>
              <a:t>POSTULACIÓN PARA MUNICIPIOS</a:t>
            </a:r>
            <a:endParaRPr lang="es-CL" sz="3600" b="1" dirty="0">
              <a:solidFill>
                <a:schemeClr val="tx2"/>
              </a:solidFill>
              <a:latin typeface="+mj-lt"/>
            </a:endParaRPr>
          </a:p>
        </p:txBody>
      </p:sp>
      <p:sp>
        <p:nvSpPr>
          <p:cNvPr id="5"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dirty="0">
                <a:solidFill>
                  <a:srgbClr val="898989"/>
                </a:solidFill>
                <a:latin typeface="Verdana" pitchFamily="34" charset="0"/>
              </a:rPr>
              <a:t>Gobierno de Chile | Ministerio de Energía</a:t>
            </a:r>
            <a:r>
              <a:rPr lang="en-US" sz="900" dirty="0">
                <a:solidFill>
                  <a:srgbClr val="898989"/>
                </a:solidFill>
                <a:latin typeface="Verdana" pitchFamily="34" charset="0"/>
              </a:rPr>
              <a:t> </a:t>
            </a:r>
          </a:p>
        </p:txBody>
      </p:sp>
    </p:spTree>
    <p:extLst>
      <p:ext uri="{BB962C8B-B14F-4D97-AF65-F5344CB8AC3E}">
        <p14:creationId xmlns:p14="http://schemas.microsoft.com/office/powerpoint/2010/main" val="280480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fade">
                                      <p:cBhvr>
                                        <p:cTn id="12" dur="500"/>
                                        <p:tgtEl>
                                          <p:spTgt spid="1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fade">
                                      <p:cBhvr>
                                        <p:cTn id="17" dur="500"/>
                                        <p:tgtEl>
                                          <p:spTgt spid="11">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xEl>
                                              <p:pRg st="7" end="7"/>
                                            </p:txEl>
                                          </p:spTgt>
                                        </p:tgtEl>
                                        <p:attrNameLst>
                                          <p:attrName>style.visibility</p:attrName>
                                        </p:attrNameLst>
                                      </p:cBhvr>
                                      <p:to>
                                        <p:strVal val="visible"/>
                                      </p:to>
                                    </p:set>
                                    <p:animEffect transition="in" filter="fade">
                                      <p:cBhvr>
                                        <p:cTn id="20" dur="500"/>
                                        <p:tgtEl>
                                          <p:spTgt spid="11">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animEffect transition="in" filter="fade">
                                      <p:cBhvr>
                                        <p:cTn id="23" dur="500"/>
                                        <p:tgtEl>
                                          <p:spTgt spid="11">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xEl>
                                              <p:pRg st="9" end="9"/>
                                            </p:txEl>
                                          </p:spTgt>
                                        </p:tgtEl>
                                        <p:attrNameLst>
                                          <p:attrName>style.visibility</p:attrName>
                                        </p:attrNameLst>
                                      </p:cBhvr>
                                      <p:to>
                                        <p:strVal val="visible"/>
                                      </p:to>
                                    </p:set>
                                    <p:animEffect transition="in" filter="fade">
                                      <p:cBhvr>
                                        <p:cTn id="26"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95920" y="2132856"/>
            <a:ext cx="8564861" cy="5085928"/>
          </a:xfrm>
        </p:spPr>
        <p:txBody>
          <a:bodyPr/>
          <a:lstStyle/>
          <a:p>
            <a:pPr marL="342900" lvl="1" indent="-342900">
              <a:buFont typeface="Arial" panose="020B0604020202020204" pitchFamily="34" charset="0"/>
              <a:buChar char="•"/>
            </a:pPr>
            <a:r>
              <a:rPr lang="es-CL" sz="2400" dirty="0" smtClean="0">
                <a:solidFill>
                  <a:schemeClr val="tx1">
                    <a:lumMod val="50000"/>
                    <a:lumOff val="50000"/>
                  </a:schemeClr>
                </a:solidFill>
              </a:rPr>
              <a:t>Plazo de </a:t>
            </a:r>
            <a:r>
              <a:rPr lang="es-CL" sz="2400" dirty="0">
                <a:solidFill>
                  <a:schemeClr val="tx1">
                    <a:lumMod val="50000"/>
                    <a:lumOff val="50000"/>
                  </a:schemeClr>
                </a:solidFill>
              </a:rPr>
              <a:t>30 días, contados desde la notificación de la resolución de la Subsecretaría que selecciona el proyecto  </a:t>
            </a:r>
            <a:r>
              <a:rPr lang="es-CL" sz="2400" dirty="0" smtClean="0">
                <a:solidFill>
                  <a:schemeClr val="tx1">
                    <a:lumMod val="50000"/>
                    <a:lumOff val="50000"/>
                  </a:schemeClr>
                </a:solidFill>
              </a:rPr>
              <a:t>o taller.</a:t>
            </a:r>
          </a:p>
          <a:p>
            <a:pPr marL="342900" lvl="1" indent="-342900">
              <a:buFont typeface="Arial" panose="020B0604020202020204" pitchFamily="34" charset="0"/>
              <a:buChar char="•"/>
            </a:pPr>
            <a:r>
              <a:rPr lang="es-CL" sz="2400" dirty="0">
                <a:solidFill>
                  <a:schemeClr val="tx1">
                    <a:lumMod val="50000"/>
                    <a:lumOff val="50000"/>
                  </a:schemeClr>
                </a:solidFill>
              </a:rPr>
              <a:t>Obligación de inscripción en los registros de la Subsecretaría de Energía y Ministerio de Hacienda para efectos de la transferencia.</a:t>
            </a:r>
          </a:p>
          <a:p>
            <a:pPr marL="342900" lvl="1" indent="-342900">
              <a:buFont typeface="Arial" panose="020B0604020202020204" pitchFamily="34" charset="0"/>
              <a:buChar char="•"/>
            </a:pPr>
            <a:r>
              <a:rPr lang="es-ES" sz="2400" dirty="0" smtClean="0">
                <a:solidFill>
                  <a:schemeClr val="tx1">
                    <a:lumMod val="50000"/>
                    <a:lumOff val="50000"/>
                  </a:schemeClr>
                </a:solidFill>
              </a:rPr>
              <a:t>Entregar </a:t>
            </a:r>
            <a:r>
              <a:rPr lang="es-ES" sz="2400" dirty="0">
                <a:solidFill>
                  <a:schemeClr val="tx1">
                    <a:lumMod val="50000"/>
                    <a:lumOff val="50000"/>
                  </a:schemeClr>
                </a:solidFill>
              </a:rPr>
              <a:t>la garantía de fiel cumplimiento y correcta ejecución de </a:t>
            </a:r>
            <a:r>
              <a:rPr lang="es-ES" sz="2400" dirty="0" smtClean="0">
                <a:solidFill>
                  <a:schemeClr val="tx1">
                    <a:lumMod val="50000"/>
                    <a:lumOff val="50000"/>
                  </a:schemeClr>
                </a:solidFill>
              </a:rPr>
              <a:t>actividades.</a:t>
            </a:r>
            <a:endParaRPr lang="es-ES" sz="2400" dirty="0">
              <a:solidFill>
                <a:schemeClr val="tx1">
                  <a:lumMod val="50000"/>
                  <a:lumOff val="50000"/>
                </a:schemeClr>
              </a:solidFill>
            </a:endParaRPr>
          </a:p>
          <a:p>
            <a:pPr marL="914400" lvl="2" indent="0">
              <a:buNone/>
            </a:pPr>
            <a:endParaRPr lang="es-CL" sz="2400" dirty="0" smtClean="0"/>
          </a:p>
          <a:p>
            <a:pPr lvl="0"/>
            <a:endParaRPr lang="es-CL" b="1" dirty="0" smtClean="0"/>
          </a:p>
          <a:p>
            <a:pPr marL="457200" lvl="1" indent="0">
              <a:buNone/>
            </a:pPr>
            <a:endParaRPr lang="es-CL" dirty="0"/>
          </a:p>
          <a:p>
            <a:pPr lvl="0"/>
            <a:endParaRPr lang="es-MX" sz="2000" dirty="0" smtClean="0"/>
          </a:p>
          <a:p>
            <a:endParaRPr lang="es-CL" sz="2000" dirty="0" smtClean="0">
              <a:solidFill>
                <a:schemeClr val="tx1"/>
              </a:solidFill>
              <a:cs typeface="ヒラギノ角ゴ Pro W3" charset="-128"/>
            </a:endParaRPr>
          </a:p>
          <a:p>
            <a:pPr lvl="0"/>
            <a:endParaRPr lang="es-ES" b="1" dirty="0"/>
          </a:p>
        </p:txBody>
      </p:sp>
      <p:sp>
        <p:nvSpPr>
          <p:cNvPr id="5" name="Title 7"/>
          <p:cNvSpPr txBox="1">
            <a:spLocks/>
          </p:cNvSpPr>
          <p:nvPr/>
        </p:nvSpPr>
        <p:spPr bwMode="auto">
          <a:xfrm>
            <a:off x="295920" y="224507"/>
            <a:ext cx="8164512" cy="684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a:solidFill>
                  <a:srgbClr val="006CB7"/>
                </a:solidFill>
                <a:latin typeface="+mj-lt"/>
                <a:ea typeface="+mj-ea"/>
                <a:cs typeface="+mj-cs"/>
              </a:defRPr>
            </a:lvl1pPr>
            <a:lvl2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5pPr>
            <a:lvl6pPr marL="4572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6pPr>
            <a:lvl7pPr marL="9144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7pPr>
            <a:lvl8pPr marL="13716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8pPr>
            <a:lvl9pPr marL="18288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9pPr>
          </a:lstStyle>
          <a:p>
            <a:pPr eaLnBrk="1" hangingPunct="1">
              <a:buFontTx/>
              <a:buNone/>
            </a:pPr>
            <a:r>
              <a:rPr lang="es-ES_tradnl" sz="3600" b="1" kern="0" dirty="0" smtClean="0">
                <a:solidFill>
                  <a:schemeClr val="tx2"/>
                </a:solidFill>
                <a:cs typeface="Verdana" pitchFamily="34" charset="0"/>
              </a:rPr>
              <a:t>REQUISITOS PARA SUSCRIPCIÓN DE CONVENIO DE TRANSFERENCIA DE FONDOS</a:t>
            </a:r>
          </a:p>
        </p:txBody>
      </p:sp>
      <p:sp>
        <p:nvSpPr>
          <p:cNvPr id="4" name="3 Rectángulo redondeado"/>
          <p:cNvSpPr/>
          <p:nvPr/>
        </p:nvSpPr>
        <p:spPr>
          <a:xfrm>
            <a:off x="107504" y="4077072"/>
            <a:ext cx="8892480" cy="792088"/>
          </a:xfrm>
          <a:prstGeom prst="roundRect">
            <a:avLst/>
          </a:prstGeom>
          <a:noFill/>
          <a:ln w="19050">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55653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48380" y="1124744"/>
            <a:ext cx="8040044" cy="2736304"/>
          </a:xfrm>
        </p:spPr>
        <p:txBody>
          <a:bodyPr/>
          <a:lstStyle/>
          <a:p>
            <a:pPr marL="0" indent="0" algn="just">
              <a:buNone/>
            </a:pPr>
            <a:r>
              <a:rPr lang="es-MX" sz="2400" dirty="0" smtClean="0">
                <a:solidFill>
                  <a:schemeClr val="tx1">
                    <a:lumMod val="50000"/>
                    <a:lumOff val="50000"/>
                  </a:schemeClr>
                </a:solidFill>
              </a:rPr>
              <a:t>De </a:t>
            </a:r>
            <a:r>
              <a:rPr lang="es-MX" sz="2400" b="1" dirty="0" smtClean="0">
                <a:solidFill>
                  <a:schemeClr val="tx1">
                    <a:lumMod val="50000"/>
                    <a:lumOff val="50000"/>
                  </a:schemeClr>
                </a:solidFill>
              </a:rPr>
              <a:t>ejecución </a:t>
            </a:r>
            <a:r>
              <a:rPr lang="es-MX" sz="2400" b="1" dirty="0">
                <a:solidFill>
                  <a:schemeClr val="tx1">
                    <a:lumMod val="50000"/>
                    <a:lumOff val="50000"/>
                  </a:schemeClr>
                </a:solidFill>
              </a:rPr>
              <a:t>inmediata</a:t>
            </a:r>
            <a:r>
              <a:rPr lang="es-MX" sz="2400" dirty="0">
                <a:solidFill>
                  <a:schemeClr val="tx1">
                    <a:lumMod val="50000"/>
                    <a:lumOff val="50000"/>
                  </a:schemeClr>
                </a:solidFill>
              </a:rPr>
              <a:t> a favor de la </a:t>
            </a:r>
            <a:r>
              <a:rPr lang="es-MX" sz="2400" dirty="0" smtClean="0">
                <a:solidFill>
                  <a:schemeClr val="tx1">
                    <a:lumMod val="50000"/>
                    <a:lumOff val="50000"/>
                  </a:schemeClr>
                </a:solidFill>
              </a:rPr>
              <a:t>Subsecretaría, </a:t>
            </a:r>
            <a:r>
              <a:rPr lang="es-MX" sz="2400" dirty="0">
                <a:solidFill>
                  <a:schemeClr val="tx1">
                    <a:lumMod val="50000"/>
                    <a:lumOff val="50000"/>
                  </a:schemeClr>
                </a:solidFill>
              </a:rPr>
              <a:t>por el 100% del monto </a:t>
            </a:r>
            <a:r>
              <a:rPr lang="es-MX" sz="2400" dirty="0" smtClean="0">
                <a:solidFill>
                  <a:schemeClr val="tx1">
                    <a:lumMod val="50000"/>
                    <a:lumOff val="50000"/>
                  </a:schemeClr>
                </a:solidFill>
              </a:rPr>
              <a:t>solicitado.</a:t>
            </a:r>
          </a:p>
          <a:p>
            <a:pPr marL="0" indent="0" algn="just">
              <a:buNone/>
            </a:pPr>
            <a:r>
              <a:rPr lang="es-MX" sz="2400" dirty="0" smtClean="0">
                <a:solidFill>
                  <a:schemeClr val="tx1">
                    <a:lumMod val="50000"/>
                    <a:lumOff val="50000"/>
                  </a:schemeClr>
                </a:solidFill>
              </a:rPr>
              <a:t>La </a:t>
            </a:r>
            <a:r>
              <a:rPr lang="es-MX" sz="2400" dirty="0">
                <a:solidFill>
                  <a:schemeClr val="tx1">
                    <a:lumMod val="50000"/>
                    <a:lumOff val="50000"/>
                  </a:schemeClr>
                </a:solidFill>
              </a:rPr>
              <a:t>institución seleccionada deberá </a:t>
            </a:r>
            <a:r>
              <a:rPr lang="es-MX" sz="2400" dirty="0" smtClean="0">
                <a:solidFill>
                  <a:schemeClr val="tx1">
                    <a:lumMod val="50000"/>
                    <a:lumOff val="50000"/>
                  </a:schemeClr>
                </a:solidFill>
              </a:rPr>
              <a:t>entregarla  </a:t>
            </a:r>
            <a:r>
              <a:rPr lang="es-MX" sz="2400" b="1" dirty="0">
                <a:solidFill>
                  <a:schemeClr val="tx1">
                    <a:lumMod val="50000"/>
                    <a:lumOff val="50000"/>
                  </a:schemeClr>
                </a:solidFill>
              </a:rPr>
              <a:t>a</a:t>
            </a:r>
            <a:r>
              <a:rPr lang="es-MX" sz="2400" b="1" dirty="0" smtClean="0">
                <a:solidFill>
                  <a:schemeClr val="tx1">
                    <a:lumMod val="50000"/>
                    <a:lumOff val="50000"/>
                  </a:schemeClr>
                </a:solidFill>
              </a:rPr>
              <a:t>l </a:t>
            </a:r>
            <a:r>
              <a:rPr lang="es-MX" sz="2400" b="1" dirty="0">
                <a:solidFill>
                  <a:schemeClr val="tx1">
                    <a:lumMod val="50000"/>
                    <a:lumOff val="50000"/>
                  </a:schemeClr>
                </a:solidFill>
              </a:rPr>
              <a:t>momento de la suscripción del </a:t>
            </a:r>
            <a:r>
              <a:rPr lang="es-MX" sz="2400" b="1" dirty="0" smtClean="0">
                <a:solidFill>
                  <a:schemeClr val="tx1">
                    <a:lumMod val="50000"/>
                    <a:lumOff val="50000"/>
                  </a:schemeClr>
                </a:solidFill>
              </a:rPr>
              <a:t>convenio</a:t>
            </a:r>
            <a:r>
              <a:rPr lang="es-MX" sz="2400" dirty="0">
                <a:solidFill>
                  <a:schemeClr val="tx1">
                    <a:lumMod val="50000"/>
                    <a:lumOff val="50000"/>
                  </a:schemeClr>
                </a:solidFill>
              </a:rPr>
              <a:t>.</a:t>
            </a:r>
            <a:endParaRPr lang="es-CL" sz="2400" dirty="0">
              <a:solidFill>
                <a:schemeClr val="tx1">
                  <a:lumMod val="50000"/>
                  <a:lumOff val="50000"/>
                </a:schemeClr>
              </a:solidFill>
            </a:endParaRPr>
          </a:p>
          <a:p>
            <a:endParaRPr lang="es-CL" sz="2400" dirty="0">
              <a:solidFill>
                <a:schemeClr val="tx1">
                  <a:lumMod val="50000"/>
                  <a:lumOff val="50000"/>
                </a:schemeClr>
              </a:solidFill>
            </a:endParaRPr>
          </a:p>
        </p:txBody>
      </p:sp>
      <p:sp>
        <p:nvSpPr>
          <p:cNvPr id="4" name="Título 1"/>
          <p:cNvSpPr txBox="1">
            <a:spLocks/>
          </p:cNvSpPr>
          <p:nvPr/>
        </p:nvSpPr>
        <p:spPr bwMode="auto">
          <a:xfrm>
            <a:off x="295919" y="53752"/>
            <a:ext cx="8164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buNone/>
            </a:pPr>
            <a:r>
              <a:rPr lang="es-CL" sz="3600" b="1" dirty="0" smtClean="0">
                <a:solidFill>
                  <a:schemeClr val="tx2"/>
                </a:solidFill>
                <a:latin typeface="+mj-lt"/>
              </a:rPr>
              <a:t>GARANTÍAS</a:t>
            </a:r>
            <a:endParaRPr lang="es-CL" sz="3600" b="1" dirty="0">
              <a:solidFill>
                <a:schemeClr val="tx2"/>
              </a:solidFill>
              <a:latin typeface="+mj-lt"/>
            </a:endParaRPr>
          </a:p>
        </p:txBody>
      </p:sp>
      <p:sp>
        <p:nvSpPr>
          <p:cNvPr id="5"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dirty="0">
                <a:solidFill>
                  <a:srgbClr val="898989"/>
                </a:solidFill>
                <a:latin typeface="Verdana" pitchFamily="34" charset="0"/>
              </a:rPr>
              <a:t>Gobierno de Chile | Ministerio de Energía</a:t>
            </a:r>
            <a:r>
              <a:rPr lang="en-US" sz="900" dirty="0">
                <a:solidFill>
                  <a:srgbClr val="898989"/>
                </a:solidFill>
                <a:latin typeface="Verdana" pitchFamily="34" charset="0"/>
              </a:rPr>
              <a:t> </a:t>
            </a:r>
          </a:p>
        </p:txBody>
      </p:sp>
      <p:graphicFrame>
        <p:nvGraphicFramePr>
          <p:cNvPr id="6" name="5 Marcador de contenido"/>
          <p:cNvGraphicFramePr>
            <a:graphicFrameLocks/>
          </p:cNvGraphicFramePr>
          <p:nvPr>
            <p:extLst>
              <p:ext uri="{D42A27DB-BD31-4B8C-83A1-F6EECF244321}">
                <p14:modId xmlns:p14="http://schemas.microsoft.com/office/powerpoint/2010/main" val="3022230811"/>
              </p:ext>
            </p:extLst>
          </p:nvPr>
        </p:nvGraphicFramePr>
        <p:xfrm>
          <a:off x="499243" y="3350171"/>
          <a:ext cx="8177213" cy="2023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7596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3466" y="1295400"/>
            <a:ext cx="8177213" cy="5085928"/>
          </a:xfrm>
        </p:spPr>
        <p:txBody>
          <a:bodyPr/>
          <a:lstStyle/>
          <a:p>
            <a:pPr lvl="0"/>
            <a:endParaRPr lang="es-CL" sz="2000" b="1" dirty="0"/>
          </a:p>
          <a:p>
            <a:pPr marL="0" lvl="0" indent="0">
              <a:buNone/>
            </a:pPr>
            <a:endParaRPr lang="es-ES" b="1" dirty="0"/>
          </a:p>
          <a:p>
            <a:pPr lvl="0"/>
            <a:endParaRPr lang="es-ES" b="1" dirty="0" smtClean="0"/>
          </a:p>
          <a:p>
            <a:pPr marL="914400" lvl="2" indent="0">
              <a:buNone/>
            </a:pPr>
            <a:endParaRPr lang="es-CL" dirty="0" smtClean="0"/>
          </a:p>
          <a:p>
            <a:pPr lvl="0"/>
            <a:endParaRPr lang="es-CL" b="1" dirty="0" smtClean="0"/>
          </a:p>
          <a:p>
            <a:pPr marL="457200" lvl="1" indent="0">
              <a:buNone/>
            </a:pPr>
            <a:endParaRPr lang="es-CL" dirty="0"/>
          </a:p>
          <a:p>
            <a:pPr lvl="0"/>
            <a:endParaRPr lang="es-MX" sz="2000" dirty="0" smtClean="0"/>
          </a:p>
          <a:p>
            <a:endParaRPr lang="es-CL" sz="2000" dirty="0" smtClean="0">
              <a:solidFill>
                <a:schemeClr val="tx1"/>
              </a:solidFill>
              <a:cs typeface="ヒラギノ角ゴ Pro W3" charset="-128"/>
            </a:endParaRPr>
          </a:p>
          <a:p>
            <a:pPr lvl="0"/>
            <a:endParaRPr lang="es-ES" b="1" dirty="0"/>
          </a:p>
        </p:txBody>
      </p:sp>
      <p:sp>
        <p:nvSpPr>
          <p:cNvPr id="6" name="Título 1"/>
          <p:cNvSpPr txBox="1">
            <a:spLocks/>
          </p:cNvSpPr>
          <p:nvPr/>
        </p:nvSpPr>
        <p:spPr bwMode="auto">
          <a:xfrm>
            <a:off x="295919" y="53752"/>
            <a:ext cx="8164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buNone/>
            </a:pPr>
            <a:r>
              <a:rPr lang="es-CL" sz="3600" b="1" dirty="0" smtClean="0">
                <a:solidFill>
                  <a:schemeClr val="tx2"/>
                </a:solidFill>
                <a:latin typeface="+mj-lt"/>
              </a:rPr>
              <a:t>GARANTÍAS (EJEMPLO)</a:t>
            </a:r>
            <a:endParaRPr lang="es-CL" sz="3600" b="1" dirty="0">
              <a:solidFill>
                <a:schemeClr val="tx2"/>
              </a:solidFill>
              <a:latin typeface="+mj-lt"/>
            </a:endParaRPr>
          </a:p>
        </p:txBody>
      </p:sp>
      <p:sp>
        <p:nvSpPr>
          <p:cNvPr id="7" name="6 CuadroTexto"/>
          <p:cNvSpPr txBox="1"/>
          <p:nvPr/>
        </p:nvSpPr>
        <p:spPr>
          <a:xfrm>
            <a:off x="133466" y="1196752"/>
            <a:ext cx="8553278" cy="4893647"/>
          </a:xfrm>
          <a:prstGeom prst="rect">
            <a:avLst/>
          </a:prstGeom>
          <a:solidFill>
            <a:srgbClr val="005FA1">
              <a:alpha val="89804"/>
            </a:srgbClr>
          </a:solidFill>
          <a:ln>
            <a:solidFill>
              <a:srgbClr val="005FA1"/>
            </a:solidFill>
            <a:prstDash val="sysDot"/>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ts val="0"/>
              </a:spcBef>
              <a:spcAft>
                <a:spcPts val="0"/>
              </a:spcAft>
              <a:buNone/>
            </a:pPr>
            <a:endParaRPr lang="es-CL" sz="2400" dirty="0" smtClean="0">
              <a:solidFill>
                <a:schemeClr val="bg1"/>
              </a:solidFill>
            </a:endParaRPr>
          </a:p>
          <a:p>
            <a:pPr algn="ctr">
              <a:spcBef>
                <a:spcPts val="0"/>
              </a:spcBef>
              <a:spcAft>
                <a:spcPts val="0"/>
              </a:spcAft>
              <a:buNone/>
            </a:pPr>
            <a:r>
              <a:rPr lang="es-CL" sz="2400" dirty="0" smtClean="0">
                <a:solidFill>
                  <a:schemeClr val="bg1"/>
                </a:solidFill>
              </a:rPr>
              <a:t>SUBSECRETARÍA </a:t>
            </a:r>
            <a:r>
              <a:rPr lang="es-CL" sz="2400" dirty="0">
                <a:solidFill>
                  <a:schemeClr val="bg1"/>
                </a:solidFill>
              </a:rPr>
              <a:t>DE ENERGÍA.</a:t>
            </a:r>
          </a:p>
          <a:p>
            <a:pPr algn="ctr">
              <a:spcBef>
                <a:spcPts val="0"/>
              </a:spcBef>
              <a:spcAft>
                <a:spcPts val="0"/>
              </a:spcAft>
              <a:buNone/>
            </a:pPr>
            <a:endParaRPr lang="es-CL" sz="2400" dirty="0">
              <a:solidFill>
                <a:schemeClr val="bg1"/>
              </a:solidFill>
            </a:endParaRPr>
          </a:p>
          <a:p>
            <a:pPr algn="ctr">
              <a:spcBef>
                <a:spcPts val="0"/>
              </a:spcBef>
              <a:spcAft>
                <a:spcPts val="0"/>
              </a:spcAft>
              <a:buNone/>
            </a:pPr>
            <a:r>
              <a:rPr lang="es-CL" sz="2400" dirty="0">
                <a:solidFill>
                  <a:schemeClr val="bg1"/>
                </a:solidFill>
              </a:rPr>
              <a:t>Concurso “</a:t>
            </a:r>
            <a:r>
              <a:rPr lang="es-ES" sz="2400" dirty="0">
                <a:solidFill>
                  <a:schemeClr val="bg1"/>
                </a:solidFill>
              </a:rPr>
              <a:t>Talleres de generación de capacidades locales con energías renovables para la solución de problemas individuales y/o colectivos en sectores aislados, rurales y/o vulnerables</a:t>
            </a:r>
            <a:r>
              <a:rPr lang="es-CL" sz="2400" dirty="0">
                <a:solidFill>
                  <a:schemeClr val="bg1"/>
                </a:solidFill>
              </a:rPr>
              <a:t>”.</a:t>
            </a:r>
          </a:p>
          <a:p>
            <a:pPr algn="ctr">
              <a:spcBef>
                <a:spcPts val="0"/>
              </a:spcBef>
              <a:spcAft>
                <a:spcPts val="0"/>
              </a:spcAft>
              <a:buNone/>
            </a:pPr>
            <a:r>
              <a:rPr lang="es-CL" sz="2400" dirty="0">
                <a:solidFill>
                  <a:schemeClr val="bg1"/>
                </a:solidFill>
              </a:rPr>
              <a:t> </a:t>
            </a:r>
          </a:p>
          <a:p>
            <a:pPr algn="ctr">
              <a:spcBef>
                <a:spcPts val="0"/>
              </a:spcBef>
              <a:spcAft>
                <a:spcPts val="0"/>
              </a:spcAft>
              <a:buNone/>
            </a:pPr>
            <a:r>
              <a:rPr lang="es-CL" sz="2400" dirty="0">
                <a:solidFill>
                  <a:schemeClr val="bg1"/>
                </a:solidFill>
              </a:rPr>
              <a:t>GARANTÍA DE FIEL CUMPLIMIENTO Y CORRECTA EJECUCIÓN DE ACTIVIDADES.</a:t>
            </a:r>
          </a:p>
          <a:p>
            <a:pPr algn="ctr">
              <a:spcBef>
                <a:spcPts val="0"/>
              </a:spcBef>
              <a:spcAft>
                <a:spcPts val="0"/>
              </a:spcAft>
              <a:buNone/>
            </a:pPr>
            <a:r>
              <a:rPr lang="es-CL" sz="2400" dirty="0">
                <a:solidFill>
                  <a:schemeClr val="bg1"/>
                </a:solidFill>
              </a:rPr>
              <a:t> </a:t>
            </a:r>
          </a:p>
          <a:p>
            <a:pPr algn="ctr">
              <a:spcBef>
                <a:spcPts val="0"/>
              </a:spcBef>
              <a:spcAft>
                <a:spcPts val="0"/>
              </a:spcAft>
              <a:buNone/>
            </a:pPr>
            <a:r>
              <a:rPr lang="es-CL" sz="2400" dirty="0">
                <a:solidFill>
                  <a:schemeClr val="bg1"/>
                </a:solidFill>
              </a:rPr>
              <a:t>Avenida Libertador Bernardo O’Higgins Nº 1.449, Edificio Santiago </a:t>
            </a:r>
            <a:r>
              <a:rPr lang="es-CL" sz="2400" dirty="0" err="1">
                <a:solidFill>
                  <a:schemeClr val="bg1"/>
                </a:solidFill>
              </a:rPr>
              <a:t>Downtown</a:t>
            </a:r>
            <a:r>
              <a:rPr lang="es-CL" sz="2400" dirty="0">
                <a:solidFill>
                  <a:schemeClr val="bg1"/>
                </a:solidFill>
              </a:rPr>
              <a:t> II, piso 14, Oficina de Partes</a:t>
            </a:r>
            <a:r>
              <a:rPr lang="es-CL" sz="2400" dirty="0" smtClean="0">
                <a:solidFill>
                  <a:schemeClr val="bg1"/>
                </a:solidFill>
              </a:rPr>
              <a:t>.</a:t>
            </a:r>
          </a:p>
          <a:p>
            <a:pPr algn="ctr">
              <a:spcBef>
                <a:spcPts val="0"/>
              </a:spcBef>
              <a:spcAft>
                <a:spcPts val="0"/>
              </a:spcAft>
              <a:buNone/>
            </a:pPr>
            <a:endParaRPr lang="es-CL" sz="2400" dirty="0">
              <a:solidFill>
                <a:schemeClr val="bg1"/>
              </a:solidFill>
            </a:endParaRPr>
          </a:p>
        </p:txBody>
      </p:sp>
    </p:spTree>
    <p:extLst>
      <p:ext uri="{BB962C8B-B14F-4D97-AF65-F5344CB8AC3E}">
        <p14:creationId xmlns:p14="http://schemas.microsoft.com/office/powerpoint/2010/main" val="2434902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txBox="1">
            <a:spLocks/>
          </p:cNvSpPr>
          <p:nvPr/>
        </p:nvSpPr>
        <p:spPr bwMode="auto">
          <a:xfrm>
            <a:off x="295920" y="224507"/>
            <a:ext cx="8164512" cy="684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a:solidFill>
                  <a:srgbClr val="006CB7"/>
                </a:solidFill>
                <a:latin typeface="+mj-lt"/>
                <a:ea typeface="+mj-ea"/>
                <a:cs typeface="+mj-cs"/>
              </a:defRPr>
            </a:lvl1pPr>
            <a:lvl2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5pPr>
            <a:lvl6pPr marL="4572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6pPr>
            <a:lvl7pPr marL="9144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7pPr>
            <a:lvl8pPr marL="13716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8pPr>
            <a:lvl9pPr marL="18288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9pPr>
          </a:lstStyle>
          <a:p>
            <a:pPr eaLnBrk="1" hangingPunct="1">
              <a:buFontTx/>
              <a:buNone/>
            </a:pPr>
            <a:r>
              <a:rPr lang="es-ES_tradnl" sz="3600" b="1" kern="0" dirty="0" smtClean="0">
                <a:solidFill>
                  <a:schemeClr val="tx2"/>
                </a:solidFill>
                <a:cs typeface="Verdana" pitchFamily="34" charset="0"/>
              </a:rPr>
              <a:t>POSTULACIONES 2014</a:t>
            </a:r>
          </a:p>
        </p:txBody>
      </p:sp>
      <p:graphicFrame>
        <p:nvGraphicFramePr>
          <p:cNvPr id="10" name="9 Tabla"/>
          <p:cNvGraphicFramePr>
            <a:graphicFrameLocks noGrp="1"/>
          </p:cNvGraphicFramePr>
          <p:nvPr>
            <p:extLst>
              <p:ext uri="{D42A27DB-BD31-4B8C-83A1-F6EECF244321}">
                <p14:modId xmlns:p14="http://schemas.microsoft.com/office/powerpoint/2010/main" val="308567129"/>
              </p:ext>
            </p:extLst>
          </p:nvPr>
        </p:nvGraphicFramePr>
        <p:xfrm>
          <a:off x="4823548" y="1094239"/>
          <a:ext cx="3780900" cy="2287435"/>
        </p:xfrm>
        <a:graphic>
          <a:graphicData uri="http://schemas.openxmlformats.org/drawingml/2006/table">
            <a:tbl>
              <a:tblPr firstRow="1" bandRow="1">
                <a:tableStyleId>{5C22544A-7EE6-4342-B048-85BDC9FD1C3A}</a:tableStyleId>
              </a:tblPr>
              <a:tblGrid>
                <a:gridCol w="1260300"/>
                <a:gridCol w="1260300"/>
                <a:gridCol w="1260300"/>
              </a:tblGrid>
              <a:tr h="418690">
                <a:tc gridSpan="3">
                  <a:txBody>
                    <a:bodyPr/>
                    <a:lstStyle/>
                    <a:p>
                      <a:pPr algn="ctr"/>
                      <a:r>
                        <a:rPr lang="es-CL" sz="1200" dirty="0" smtClean="0"/>
                        <a:t>RESUMEN 2014</a:t>
                      </a:r>
                      <a:endParaRPr lang="es-CL" sz="1200" dirty="0"/>
                    </a:p>
                  </a:txBody>
                  <a:tcPr anchor="ctr"/>
                </a:tc>
                <a:tc hMerge="1">
                  <a:txBody>
                    <a:bodyPr/>
                    <a:lstStyle/>
                    <a:p>
                      <a:endParaRPr lang="es-CL" dirty="0"/>
                    </a:p>
                  </a:txBody>
                  <a:tcPr/>
                </a:tc>
                <a:tc hMerge="1">
                  <a:txBody>
                    <a:bodyPr/>
                    <a:lstStyle/>
                    <a:p>
                      <a:endParaRPr lang="es-CL" sz="1000" dirty="0"/>
                    </a:p>
                  </a:txBody>
                  <a:tcPr/>
                </a:tc>
              </a:tr>
              <a:tr h="318115">
                <a:tc>
                  <a:txBody>
                    <a:bodyPr/>
                    <a:lstStyle/>
                    <a:p>
                      <a:pPr algn="ctr"/>
                      <a:endParaRPr lang="es-CL" sz="1200" b="1" dirty="0">
                        <a:solidFill>
                          <a:schemeClr val="tx2"/>
                        </a:solidFill>
                      </a:endParaRPr>
                    </a:p>
                  </a:txBody>
                  <a:tcPr anchor="ctr"/>
                </a:tc>
                <a:tc>
                  <a:txBody>
                    <a:bodyPr/>
                    <a:lstStyle/>
                    <a:p>
                      <a:pPr algn="ctr"/>
                      <a:r>
                        <a:rPr lang="es-CL" sz="1200" b="1" dirty="0" smtClean="0">
                          <a:solidFill>
                            <a:schemeClr val="tx2"/>
                          </a:solidFill>
                        </a:rPr>
                        <a:t>Postulados</a:t>
                      </a:r>
                      <a:endParaRPr lang="es-CL" sz="1200" b="1" dirty="0">
                        <a:solidFill>
                          <a:schemeClr val="tx2"/>
                        </a:solidFill>
                      </a:endParaRPr>
                    </a:p>
                  </a:txBody>
                  <a:tcPr anchor="ctr"/>
                </a:tc>
                <a:tc>
                  <a:txBody>
                    <a:bodyPr/>
                    <a:lstStyle/>
                    <a:p>
                      <a:pPr algn="ctr"/>
                      <a:r>
                        <a:rPr lang="es-CL" sz="1200" b="1" dirty="0" smtClean="0">
                          <a:solidFill>
                            <a:schemeClr val="tx2"/>
                          </a:solidFill>
                        </a:rPr>
                        <a:t>Adjudicados</a:t>
                      </a:r>
                      <a:endParaRPr lang="es-CL" sz="1200" b="1" dirty="0">
                        <a:solidFill>
                          <a:schemeClr val="tx2"/>
                        </a:solidFill>
                      </a:endParaRPr>
                    </a:p>
                  </a:txBody>
                  <a:tcPr anchor="ctr"/>
                </a:tc>
              </a:tr>
              <a:tr h="318115">
                <a:tc>
                  <a:txBody>
                    <a:bodyPr/>
                    <a:lstStyle/>
                    <a:p>
                      <a:pPr algn="ctr"/>
                      <a:r>
                        <a:rPr lang="es-CL" sz="1200" dirty="0" smtClean="0">
                          <a:solidFill>
                            <a:schemeClr val="tx2"/>
                          </a:solidFill>
                        </a:rPr>
                        <a:t>Proyectos de Energización</a:t>
                      </a:r>
                      <a:endParaRPr lang="es-CL" sz="1200" dirty="0">
                        <a:solidFill>
                          <a:schemeClr val="tx2"/>
                        </a:solidFill>
                      </a:endParaRPr>
                    </a:p>
                  </a:txBody>
                  <a:tcPr anchor="ctr"/>
                </a:tc>
                <a:tc>
                  <a:txBody>
                    <a:bodyPr/>
                    <a:lstStyle/>
                    <a:p>
                      <a:pPr algn="ctr"/>
                      <a:r>
                        <a:rPr lang="es-CL" sz="1200" dirty="0" smtClean="0">
                          <a:solidFill>
                            <a:schemeClr val="tx2"/>
                          </a:solidFill>
                        </a:rPr>
                        <a:t>63</a:t>
                      </a:r>
                      <a:endParaRPr lang="es-CL" sz="1200" dirty="0">
                        <a:solidFill>
                          <a:schemeClr val="tx2"/>
                        </a:solidFill>
                      </a:endParaRPr>
                    </a:p>
                  </a:txBody>
                  <a:tcPr anchor="ctr"/>
                </a:tc>
                <a:tc>
                  <a:txBody>
                    <a:bodyPr/>
                    <a:lstStyle/>
                    <a:p>
                      <a:pPr algn="ctr"/>
                      <a:r>
                        <a:rPr lang="es-CL" sz="1200" dirty="0" smtClean="0">
                          <a:solidFill>
                            <a:schemeClr val="tx2"/>
                          </a:solidFill>
                        </a:rPr>
                        <a:t>11</a:t>
                      </a:r>
                      <a:endParaRPr lang="es-CL" sz="1200" dirty="0">
                        <a:solidFill>
                          <a:schemeClr val="tx2"/>
                        </a:solidFill>
                      </a:endParaRPr>
                    </a:p>
                  </a:txBody>
                  <a:tcPr anchor="ctr"/>
                </a:tc>
              </a:tr>
              <a:tr h="318115">
                <a:tc>
                  <a:txBody>
                    <a:bodyPr/>
                    <a:lstStyle/>
                    <a:p>
                      <a:pPr algn="ctr"/>
                      <a:r>
                        <a:rPr lang="es-CL" sz="1200" dirty="0" smtClean="0">
                          <a:solidFill>
                            <a:schemeClr val="tx2"/>
                          </a:solidFill>
                        </a:rPr>
                        <a:t>Talleres de Capacitación</a:t>
                      </a:r>
                      <a:endParaRPr lang="es-CL" sz="1200" dirty="0">
                        <a:solidFill>
                          <a:schemeClr val="tx2"/>
                        </a:solidFill>
                      </a:endParaRPr>
                    </a:p>
                  </a:txBody>
                  <a:tcPr anchor="ctr"/>
                </a:tc>
                <a:tc>
                  <a:txBody>
                    <a:bodyPr/>
                    <a:lstStyle/>
                    <a:p>
                      <a:pPr algn="ctr"/>
                      <a:r>
                        <a:rPr lang="es-CL" sz="1200" dirty="0" smtClean="0">
                          <a:solidFill>
                            <a:schemeClr val="tx2"/>
                          </a:solidFill>
                        </a:rPr>
                        <a:t>36</a:t>
                      </a:r>
                      <a:endParaRPr lang="es-CL" sz="1200" dirty="0">
                        <a:solidFill>
                          <a:schemeClr val="tx2"/>
                        </a:solidFill>
                      </a:endParaRPr>
                    </a:p>
                  </a:txBody>
                  <a:tcPr anchor="ctr"/>
                </a:tc>
                <a:tc>
                  <a:txBody>
                    <a:bodyPr/>
                    <a:lstStyle/>
                    <a:p>
                      <a:pPr algn="ctr"/>
                      <a:r>
                        <a:rPr lang="es-CL" sz="1200" dirty="0" smtClean="0">
                          <a:solidFill>
                            <a:schemeClr val="tx2"/>
                          </a:solidFill>
                        </a:rPr>
                        <a:t>6</a:t>
                      </a:r>
                      <a:endParaRPr lang="es-CL" sz="1200" dirty="0">
                        <a:solidFill>
                          <a:schemeClr val="tx2"/>
                        </a:solidFill>
                      </a:endParaRPr>
                    </a:p>
                  </a:txBody>
                  <a:tcPr anchor="ctr"/>
                </a:tc>
              </a:tr>
              <a:tr h="318115">
                <a:tc>
                  <a:txBody>
                    <a:bodyPr/>
                    <a:lstStyle/>
                    <a:p>
                      <a:pPr algn="ctr"/>
                      <a:r>
                        <a:rPr lang="es-CL" sz="1200" dirty="0" smtClean="0">
                          <a:solidFill>
                            <a:schemeClr val="tx2"/>
                          </a:solidFill>
                        </a:rPr>
                        <a:t>I+D</a:t>
                      </a:r>
                      <a:endParaRPr lang="es-CL" sz="1200" dirty="0">
                        <a:solidFill>
                          <a:schemeClr val="tx2"/>
                        </a:solidFill>
                      </a:endParaRPr>
                    </a:p>
                  </a:txBody>
                  <a:tcPr anchor="ctr"/>
                </a:tc>
                <a:tc>
                  <a:txBody>
                    <a:bodyPr/>
                    <a:lstStyle/>
                    <a:p>
                      <a:pPr algn="ctr"/>
                      <a:r>
                        <a:rPr lang="es-CL" sz="1200" dirty="0" smtClean="0">
                          <a:solidFill>
                            <a:schemeClr val="tx2"/>
                          </a:solidFill>
                        </a:rPr>
                        <a:t>6</a:t>
                      </a:r>
                      <a:endParaRPr lang="es-CL" sz="1200" dirty="0">
                        <a:solidFill>
                          <a:schemeClr val="tx2"/>
                        </a:solidFill>
                      </a:endParaRPr>
                    </a:p>
                  </a:txBody>
                  <a:tcPr anchor="ctr"/>
                </a:tc>
                <a:tc>
                  <a:txBody>
                    <a:bodyPr/>
                    <a:lstStyle/>
                    <a:p>
                      <a:pPr algn="ctr"/>
                      <a:r>
                        <a:rPr lang="es-CL" sz="1200" dirty="0" smtClean="0">
                          <a:solidFill>
                            <a:schemeClr val="tx2"/>
                          </a:solidFill>
                        </a:rPr>
                        <a:t>2</a:t>
                      </a:r>
                      <a:endParaRPr lang="es-CL" sz="1200" dirty="0">
                        <a:solidFill>
                          <a:schemeClr val="tx2"/>
                        </a:solidFill>
                      </a:endParaRPr>
                    </a:p>
                  </a:txBody>
                  <a:tcPr anchor="ctr"/>
                </a:tc>
              </a:tr>
              <a:tr h="318115">
                <a:tc>
                  <a:txBody>
                    <a:bodyPr/>
                    <a:lstStyle/>
                    <a:p>
                      <a:pPr algn="ctr"/>
                      <a:r>
                        <a:rPr lang="es-CL" sz="1200" b="1" dirty="0" smtClean="0">
                          <a:solidFill>
                            <a:schemeClr val="tx2"/>
                          </a:solidFill>
                        </a:rPr>
                        <a:t>TOTAL</a:t>
                      </a:r>
                      <a:endParaRPr lang="es-CL" sz="1200" b="1" dirty="0">
                        <a:solidFill>
                          <a:schemeClr val="tx2"/>
                        </a:solidFill>
                      </a:endParaRPr>
                    </a:p>
                  </a:txBody>
                  <a:tcPr anchor="ctr"/>
                </a:tc>
                <a:tc>
                  <a:txBody>
                    <a:bodyPr/>
                    <a:lstStyle/>
                    <a:p>
                      <a:pPr algn="ctr"/>
                      <a:r>
                        <a:rPr lang="es-CL" sz="1200" b="1" dirty="0" smtClean="0">
                          <a:solidFill>
                            <a:schemeClr val="tx2"/>
                          </a:solidFill>
                        </a:rPr>
                        <a:t>105</a:t>
                      </a:r>
                      <a:endParaRPr lang="es-CL" sz="1200" b="1" dirty="0">
                        <a:solidFill>
                          <a:schemeClr val="tx2"/>
                        </a:solidFill>
                      </a:endParaRPr>
                    </a:p>
                  </a:txBody>
                  <a:tcPr anchor="ctr"/>
                </a:tc>
                <a:tc>
                  <a:txBody>
                    <a:bodyPr/>
                    <a:lstStyle/>
                    <a:p>
                      <a:pPr algn="ctr"/>
                      <a:r>
                        <a:rPr lang="es-CL" sz="1200" b="1" dirty="0" smtClean="0">
                          <a:solidFill>
                            <a:schemeClr val="tx2"/>
                          </a:solidFill>
                        </a:rPr>
                        <a:t>19</a:t>
                      </a:r>
                      <a:endParaRPr lang="es-CL" sz="1200" b="1" dirty="0">
                        <a:solidFill>
                          <a:schemeClr val="tx2"/>
                        </a:solidFill>
                      </a:endParaRPr>
                    </a:p>
                  </a:txBody>
                  <a:tcPr anchor="ctr"/>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289426897"/>
              </p:ext>
            </p:extLst>
          </p:nvPr>
        </p:nvGraphicFramePr>
        <p:xfrm>
          <a:off x="295920" y="1099919"/>
          <a:ext cx="4420096" cy="4993377"/>
        </p:xfrm>
        <a:graphic>
          <a:graphicData uri="http://schemas.openxmlformats.org/drawingml/2006/table">
            <a:tbl>
              <a:tblPr firstRow="1" bandRow="1">
                <a:tableStyleId>{5C22544A-7EE6-4342-B048-85BDC9FD1C3A}</a:tableStyleId>
              </a:tblPr>
              <a:tblGrid>
                <a:gridCol w="1179736"/>
                <a:gridCol w="1224136"/>
                <a:gridCol w="216024"/>
                <a:gridCol w="1800200"/>
              </a:tblGrid>
              <a:tr h="413010">
                <a:tc>
                  <a:txBody>
                    <a:bodyPr/>
                    <a:lstStyle/>
                    <a:p>
                      <a:pPr algn="ctr" fontAlgn="b"/>
                      <a:r>
                        <a:rPr lang="es-CL" sz="1200" b="1" u="none" strike="noStrike" dirty="0" smtClean="0">
                          <a:solidFill>
                            <a:schemeClr val="bg1"/>
                          </a:solidFill>
                          <a:effectLst/>
                          <a:latin typeface="+mn-lt"/>
                        </a:rPr>
                        <a:t>REGIÓN</a:t>
                      </a:r>
                      <a:endParaRPr lang="es-CL" sz="1200" b="1" i="0" u="none" strike="noStrike" dirty="0">
                        <a:solidFill>
                          <a:schemeClr val="bg1"/>
                        </a:solidFill>
                        <a:effectLst/>
                        <a:latin typeface="+mn-lt"/>
                      </a:endParaRPr>
                    </a:p>
                  </a:txBody>
                  <a:tcPr marL="9107" marR="9107" marT="9107" marB="0" anchor="ctr"/>
                </a:tc>
                <a:tc>
                  <a:txBody>
                    <a:bodyPr/>
                    <a:lstStyle/>
                    <a:p>
                      <a:pPr algn="ctr" fontAlgn="b"/>
                      <a:r>
                        <a:rPr lang="es-CL" sz="1200" b="1" u="none" strike="noStrike" dirty="0" smtClean="0">
                          <a:solidFill>
                            <a:schemeClr val="bg1"/>
                          </a:solidFill>
                          <a:effectLst/>
                          <a:latin typeface="+mn-lt"/>
                        </a:rPr>
                        <a:t>POSTULACIONES</a:t>
                      </a:r>
                      <a:endParaRPr lang="es-CL" sz="1200" b="1" i="0" u="none" strike="noStrike" dirty="0">
                        <a:solidFill>
                          <a:schemeClr val="bg1"/>
                        </a:solidFill>
                        <a:effectLst/>
                        <a:latin typeface="+mn-lt"/>
                      </a:endParaRPr>
                    </a:p>
                  </a:txBody>
                  <a:tcPr marL="9107" marR="9107" marT="9107" marB="0" anchor="ctr"/>
                </a:tc>
                <a:tc gridSpan="2">
                  <a:txBody>
                    <a:bodyPr/>
                    <a:lstStyle/>
                    <a:p>
                      <a:pPr algn="ctr" fontAlgn="b"/>
                      <a:r>
                        <a:rPr lang="es-CL" sz="1200" b="1" u="none" strike="noStrike" dirty="0" smtClean="0">
                          <a:solidFill>
                            <a:schemeClr val="bg1"/>
                          </a:solidFill>
                          <a:effectLst/>
                          <a:latin typeface="+mn-lt"/>
                        </a:rPr>
                        <a:t>ADJUDICADOS</a:t>
                      </a:r>
                      <a:endParaRPr lang="es-CL" sz="1200" b="1" i="0" u="none" strike="noStrike" dirty="0">
                        <a:solidFill>
                          <a:schemeClr val="bg1"/>
                        </a:solidFill>
                        <a:effectLst/>
                        <a:latin typeface="+mn-lt"/>
                      </a:endParaRPr>
                    </a:p>
                  </a:txBody>
                  <a:tcPr marL="9107" marR="9107" marT="9107" marB="0" anchor="ctr"/>
                </a:tc>
                <a:tc hMerge="1">
                  <a:txBody>
                    <a:bodyPr/>
                    <a:lstStyle/>
                    <a:p>
                      <a:endParaRPr lang="es-CL"/>
                    </a:p>
                  </a:txBody>
                  <a:tcPr/>
                </a:tc>
              </a:tr>
              <a:tr h="57181">
                <a:tc>
                  <a:txBody>
                    <a:bodyPr/>
                    <a:lstStyle/>
                    <a:p>
                      <a:pPr algn="l" fontAlgn="ctr"/>
                      <a:r>
                        <a:rPr lang="es-CL" sz="1200" u="none" strike="noStrike" dirty="0">
                          <a:solidFill>
                            <a:schemeClr val="tx2"/>
                          </a:solidFill>
                          <a:effectLst/>
                          <a:latin typeface="+mn-lt"/>
                        </a:rPr>
                        <a:t>Arica y Parinacota</a:t>
                      </a:r>
                      <a:endParaRPr lang="es-CL" sz="1200" b="0" i="0" u="none" strike="noStrike" dirty="0">
                        <a:solidFill>
                          <a:schemeClr val="tx2"/>
                        </a:solidFill>
                        <a:effectLst/>
                        <a:latin typeface="+mn-lt"/>
                      </a:endParaRPr>
                    </a:p>
                  </a:txBody>
                  <a:tcPr marL="9107" marR="9107" marT="9107" marB="0" anchor="ctr"/>
                </a:tc>
                <a:tc>
                  <a:txBody>
                    <a:bodyPr/>
                    <a:lstStyle/>
                    <a:p>
                      <a:pPr algn="ctr" fontAlgn="ctr"/>
                      <a:r>
                        <a:rPr lang="es-CL" sz="1200" u="none" strike="noStrike" dirty="0">
                          <a:solidFill>
                            <a:schemeClr val="tx2"/>
                          </a:solidFill>
                          <a:effectLst/>
                          <a:latin typeface="+mn-lt"/>
                        </a:rPr>
                        <a:t>1</a:t>
                      </a:r>
                      <a:endParaRPr lang="es-CL" sz="1200" b="0" i="0" u="none" strike="noStrike" dirty="0">
                        <a:solidFill>
                          <a:schemeClr val="tx2"/>
                        </a:solidFill>
                        <a:effectLst/>
                        <a:latin typeface="+mn-lt"/>
                      </a:endParaRPr>
                    </a:p>
                  </a:txBody>
                  <a:tcPr marL="9107" marR="9107" marT="9107" marB="0" anchor="ctr"/>
                </a:tc>
                <a:tc>
                  <a:txBody>
                    <a:bodyPr/>
                    <a:lstStyle/>
                    <a:p>
                      <a:pPr algn="ctr" fontAlgn="ctr"/>
                      <a:r>
                        <a:rPr lang="es-CL" sz="1200" u="none" strike="noStrike" dirty="0">
                          <a:solidFill>
                            <a:schemeClr val="tx2"/>
                          </a:solidFill>
                          <a:effectLst/>
                          <a:latin typeface="+mn-lt"/>
                        </a:rPr>
                        <a:t>0</a:t>
                      </a:r>
                      <a:endParaRPr lang="es-CL" sz="1200" b="0" i="0" u="none" strike="noStrike" dirty="0">
                        <a:solidFill>
                          <a:schemeClr val="tx2"/>
                        </a:solidFill>
                        <a:effectLst/>
                        <a:latin typeface="+mn-lt"/>
                      </a:endParaRPr>
                    </a:p>
                  </a:txBody>
                  <a:tcPr marL="9107" marR="9107" marT="9107" marB="0" anchor="ctr"/>
                </a:tc>
                <a:tc>
                  <a:txBody>
                    <a:bodyPr/>
                    <a:lstStyle/>
                    <a:p>
                      <a:pPr algn="l" fontAlgn="ctr"/>
                      <a:r>
                        <a:rPr lang="es-CL" sz="1200" u="none" strike="noStrike">
                          <a:solidFill>
                            <a:schemeClr val="tx2"/>
                          </a:solidFill>
                          <a:effectLst/>
                          <a:latin typeface="+mn-lt"/>
                        </a:rPr>
                        <a:t> </a:t>
                      </a:r>
                      <a:endParaRPr lang="es-CL" sz="1200" b="0" i="0" u="none" strike="noStrike">
                        <a:solidFill>
                          <a:schemeClr val="tx2"/>
                        </a:solidFill>
                        <a:effectLst/>
                        <a:latin typeface="+mn-lt"/>
                      </a:endParaRPr>
                    </a:p>
                  </a:txBody>
                  <a:tcPr marL="9107" marR="9107" marT="9107" marB="0" anchor="ctr"/>
                </a:tc>
              </a:tr>
              <a:tr h="0">
                <a:tc>
                  <a:txBody>
                    <a:bodyPr/>
                    <a:lstStyle/>
                    <a:p>
                      <a:pPr algn="l" fontAlgn="ctr"/>
                      <a:r>
                        <a:rPr lang="es-CL" sz="1200" u="none" strike="noStrike" dirty="0">
                          <a:solidFill>
                            <a:schemeClr val="tx2"/>
                          </a:solidFill>
                          <a:effectLst/>
                          <a:latin typeface="+mn-lt"/>
                        </a:rPr>
                        <a:t>Tarapacá</a:t>
                      </a:r>
                      <a:endParaRPr lang="es-CL" sz="1200" b="0" i="0" u="none" strike="noStrike" dirty="0">
                        <a:solidFill>
                          <a:schemeClr val="tx2"/>
                        </a:solidFill>
                        <a:effectLst/>
                        <a:latin typeface="+mn-lt"/>
                      </a:endParaRPr>
                    </a:p>
                  </a:txBody>
                  <a:tcPr marL="9107" marR="9107" marT="9107" marB="0" anchor="ctr"/>
                </a:tc>
                <a:tc>
                  <a:txBody>
                    <a:bodyPr/>
                    <a:lstStyle/>
                    <a:p>
                      <a:pPr algn="ctr" fontAlgn="ctr"/>
                      <a:r>
                        <a:rPr lang="es-CL" sz="1200" u="none" strike="noStrike" dirty="0">
                          <a:solidFill>
                            <a:schemeClr val="tx2"/>
                          </a:solidFill>
                          <a:effectLst/>
                          <a:latin typeface="+mn-lt"/>
                        </a:rPr>
                        <a:t>1</a:t>
                      </a:r>
                      <a:endParaRPr lang="es-CL" sz="1200" b="0" i="0" u="none" strike="noStrike" dirty="0">
                        <a:solidFill>
                          <a:schemeClr val="tx2"/>
                        </a:solidFill>
                        <a:effectLst/>
                        <a:latin typeface="+mn-lt"/>
                      </a:endParaRPr>
                    </a:p>
                  </a:txBody>
                  <a:tcPr marL="9107" marR="9107" marT="9107" marB="0" anchor="ctr"/>
                </a:tc>
                <a:tc>
                  <a:txBody>
                    <a:bodyPr/>
                    <a:lstStyle/>
                    <a:p>
                      <a:pPr algn="ctr" fontAlgn="ctr"/>
                      <a:r>
                        <a:rPr lang="es-CL" sz="1200" u="none" strike="noStrike">
                          <a:solidFill>
                            <a:schemeClr val="tx2"/>
                          </a:solidFill>
                          <a:effectLst/>
                          <a:latin typeface="+mn-lt"/>
                        </a:rPr>
                        <a:t>0</a:t>
                      </a:r>
                      <a:endParaRPr lang="es-CL" sz="1200" b="0" i="0" u="none" strike="noStrike">
                        <a:solidFill>
                          <a:schemeClr val="tx2"/>
                        </a:solidFill>
                        <a:effectLst/>
                        <a:latin typeface="+mn-lt"/>
                      </a:endParaRPr>
                    </a:p>
                  </a:txBody>
                  <a:tcPr marL="9107" marR="9107" marT="9107" marB="0" anchor="ctr"/>
                </a:tc>
                <a:tc>
                  <a:txBody>
                    <a:bodyPr/>
                    <a:lstStyle/>
                    <a:p>
                      <a:pPr algn="l" fontAlgn="ctr"/>
                      <a:r>
                        <a:rPr lang="es-CL" sz="1200" u="none" strike="noStrike">
                          <a:solidFill>
                            <a:schemeClr val="tx2"/>
                          </a:solidFill>
                          <a:effectLst/>
                          <a:latin typeface="+mn-lt"/>
                        </a:rPr>
                        <a:t> </a:t>
                      </a:r>
                      <a:endParaRPr lang="es-CL" sz="1200" b="0" i="0" u="none" strike="noStrike">
                        <a:solidFill>
                          <a:schemeClr val="tx2"/>
                        </a:solidFill>
                        <a:effectLst/>
                        <a:latin typeface="+mn-lt"/>
                      </a:endParaRPr>
                    </a:p>
                  </a:txBody>
                  <a:tcPr marL="9107" marR="9107" marT="9107" marB="0" anchor="ctr"/>
                </a:tc>
              </a:tr>
              <a:tr h="0">
                <a:tc>
                  <a:txBody>
                    <a:bodyPr/>
                    <a:lstStyle/>
                    <a:p>
                      <a:pPr algn="l" fontAlgn="ctr"/>
                      <a:r>
                        <a:rPr lang="es-CL" sz="1200" u="none" strike="noStrike" dirty="0">
                          <a:solidFill>
                            <a:schemeClr val="tx2"/>
                          </a:solidFill>
                          <a:effectLst/>
                          <a:latin typeface="+mn-lt"/>
                        </a:rPr>
                        <a:t>Antofagasta</a:t>
                      </a:r>
                      <a:endParaRPr lang="es-CL" sz="1200" b="0" i="0" u="none" strike="noStrike" dirty="0">
                        <a:solidFill>
                          <a:schemeClr val="tx2"/>
                        </a:solidFill>
                        <a:effectLst/>
                        <a:latin typeface="+mn-lt"/>
                      </a:endParaRPr>
                    </a:p>
                  </a:txBody>
                  <a:tcPr marL="9107" marR="9107" marT="9107" marB="0" anchor="ctr"/>
                </a:tc>
                <a:tc>
                  <a:txBody>
                    <a:bodyPr/>
                    <a:lstStyle/>
                    <a:p>
                      <a:pPr algn="ctr" fontAlgn="ctr"/>
                      <a:r>
                        <a:rPr lang="es-CL" sz="1200" u="none" strike="noStrike" dirty="0">
                          <a:solidFill>
                            <a:schemeClr val="tx2"/>
                          </a:solidFill>
                          <a:effectLst/>
                          <a:latin typeface="+mn-lt"/>
                        </a:rPr>
                        <a:t>1</a:t>
                      </a:r>
                      <a:endParaRPr lang="es-CL" sz="1200" b="0" i="0" u="none" strike="noStrike" dirty="0">
                        <a:solidFill>
                          <a:schemeClr val="tx2"/>
                        </a:solidFill>
                        <a:effectLst/>
                        <a:latin typeface="+mn-lt"/>
                      </a:endParaRPr>
                    </a:p>
                  </a:txBody>
                  <a:tcPr marL="9107" marR="9107" marT="9107" marB="0" anchor="ctr"/>
                </a:tc>
                <a:tc>
                  <a:txBody>
                    <a:bodyPr/>
                    <a:lstStyle/>
                    <a:p>
                      <a:pPr algn="ctr" fontAlgn="ctr"/>
                      <a:r>
                        <a:rPr lang="es-CL" sz="1200" u="none" strike="noStrike" dirty="0">
                          <a:solidFill>
                            <a:schemeClr val="tx2"/>
                          </a:solidFill>
                          <a:effectLst/>
                          <a:latin typeface="+mn-lt"/>
                        </a:rPr>
                        <a:t>0</a:t>
                      </a:r>
                      <a:endParaRPr lang="es-CL" sz="1200" b="0" i="0" u="none" strike="noStrike" dirty="0">
                        <a:solidFill>
                          <a:schemeClr val="tx2"/>
                        </a:solidFill>
                        <a:effectLst/>
                        <a:latin typeface="+mn-lt"/>
                      </a:endParaRPr>
                    </a:p>
                  </a:txBody>
                  <a:tcPr marL="9107" marR="9107" marT="9107" marB="0" anchor="ctr"/>
                </a:tc>
                <a:tc>
                  <a:txBody>
                    <a:bodyPr/>
                    <a:lstStyle/>
                    <a:p>
                      <a:pPr algn="l" fontAlgn="ctr"/>
                      <a:r>
                        <a:rPr lang="es-CL" sz="1200" u="none" strike="noStrike" dirty="0">
                          <a:solidFill>
                            <a:schemeClr val="tx2"/>
                          </a:solidFill>
                          <a:effectLst/>
                          <a:latin typeface="+mn-lt"/>
                        </a:rPr>
                        <a:t> </a:t>
                      </a:r>
                      <a:endParaRPr lang="es-CL" sz="1200" b="0" i="0" u="none" strike="noStrike" dirty="0">
                        <a:solidFill>
                          <a:schemeClr val="tx2"/>
                        </a:solidFill>
                        <a:effectLst/>
                        <a:latin typeface="+mn-lt"/>
                      </a:endParaRPr>
                    </a:p>
                  </a:txBody>
                  <a:tcPr marL="9107" marR="9107" marT="9107" marB="0" anchor="ctr"/>
                </a:tc>
              </a:tr>
              <a:tr h="57284">
                <a:tc>
                  <a:txBody>
                    <a:bodyPr/>
                    <a:lstStyle/>
                    <a:p>
                      <a:pPr algn="l" fontAlgn="ctr"/>
                      <a:r>
                        <a:rPr lang="es-CL" sz="1200" u="none" strike="noStrike" dirty="0">
                          <a:solidFill>
                            <a:schemeClr val="tx2"/>
                          </a:solidFill>
                          <a:effectLst/>
                          <a:latin typeface="+mn-lt"/>
                        </a:rPr>
                        <a:t>Atacama</a:t>
                      </a:r>
                      <a:endParaRPr lang="es-CL" sz="1200" b="0" i="0" u="none" strike="noStrike" dirty="0">
                        <a:solidFill>
                          <a:schemeClr val="tx2"/>
                        </a:solidFill>
                        <a:effectLst/>
                        <a:latin typeface="+mn-lt"/>
                      </a:endParaRPr>
                    </a:p>
                  </a:txBody>
                  <a:tcPr marL="9107" marR="9107" marT="9107" marB="0" anchor="ctr"/>
                </a:tc>
                <a:tc>
                  <a:txBody>
                    <a:bodyPr/>
                    <a:lstStyle/>
                    <a:p>
                      <a:pPr algn="ctr" fontAlgn="ctr"/>
                      <a:r>
                        <a:rPr lang="es-CL" sz="1200" u="none" strike="noStrike" dirty="0">
                          <a:solidFill>
                            <a:schemeClr val="tx2"/>
                          </a:solidFill>
                          <a:effectLst/>
                          <a:latin typeface="+mn-lt"/>
                        </a:rPr>
                        <a:t>5</a:t>
                      </a:r>
                      <a:endParaRPr lang="es-CL" sz="1200" b="0" i="0" u="none" strike="noStrike" dirty="0">
                        <a:solidFill>
                          <a:schemeClr val="tx2"/>
                        </a:solidFill>
                        <a:effectLst/>
                        <a:latin typeface="+mn-lt"/>
                      </a:endParaRPr>
                    </a:p>
                  </a:txBody>
                  <a:tcPr marL="9107" marR="9107" marT="9107" marB="0" anchor="ctr"/>
                </a:tc>
                <a:tc>
                  <a:txBody>
                    <a:bodyPr/>
                    <a:lstStyle/>
                    <a:p>
                      <a:pPr algn="ctr" fontAlgn="ctr"/>
                      <a:r>
                        <a:rPr lang="es-CL" sz="1200" u="none" strike="noStrike" dirty="0">
                          <a:solidFill>
                            <a:schemeClr val="tx2"/>
                          </a:solidFill>
                          <a:effectLst/>
                          <a:latin typeface="+mn-lt"/>
                        </a:rPr>
                        <a:t>1</a:t>
                      </a:r>
                      <a:endParaRPr lang="es-CL" sz="1200" b="0" i="0" u="none" strike="noStrike" dirty="0">
                        <a:solidFill>
                          <a:schemeClr val="tx2"/>
                        </a:solidFill>
                        <a:effectLst/>
                        <a:latin typeface="+mn-lt"/>
                      </a:endParaRPr>
                    </a:p>
                  </a:txBody>
                  <a:tcPr marL="9107" marR="9107" marT="9107" marB="0" anchor="ctr"/>
                </a:tc>
                <a:tc>
                  <a:txBody>
                    <a:bodyPr/>
                    <a:lstStyle/>
                    <a:p>
                      <a:pPr algn="l" fontAlgn="ctr"/>
                      <a:r>
                        <a:rPr lang="es-CL" sz="1200" u="none" strike="noStrike" dirty="0">
                          <a:solidFill>
                            <a:schemeClr val="tx2"/>
                          </a:solidFill>
                          <a:effectLst/>
                          <a:latin typeface="+mn-lt"/>
                        </a:rPr>
                        <a:t>1 Proyecto de Energización</a:t>
                      </a:r>
                      <a:endParaRPr lang="es-CL" sz="1200" b="0" i="0" u="none" strike="noStrike" dirty="0">
                        <a:solidFill>
                          <a:schemeClr val="tx2"/>
                        </a:solidFill>
                        <a:effectLst/>
                        <a:latin typeface="+mn-lt"/>
                      </a:endParaRPr>
                    </a:p>
                  </a:txBody>
                  <a:tcPr marL="9107" marR="9107" marT="9107" marB="0" anchor="ctr"/>
                </a:tc>
              </a:tr>
              <a:tr h="0">
                <a:tc rowSpan="2">
                  <a:txBody>
                    <a:bodyPr/>
                    <a:lstStyle/>
                    <a:p>
                      <a:pPr algn="l" fontAlgn="ctr"/>
                      <a:r>
                        <a:rPr lang="es-CL" sz="1200" u="none" strike="noStrike" dirty="0">
                          <a:solidFill>
                            <a:schemeClr val="tx2"/>
                          </a:solidFill>
                          <a:effectLst/>
                          <a:latin typeface="+mn-lt"/>
                        </a:rPr>
                        <a:t>Coquimbo</a:t>
                      </a:r>
                      <a:endParaRPr lang="es-CL" sz="1200" b="0" i="0" u="none" strike="noStrike" dirty="0">
                        <a:solidFill>
                          <a:schemeClr val="tx2"/>
                        </a:solidFill>
                        <a:effectLst/>
                        <a:latin typeface="+mn-lt"/>
                      </a:endParaRPr>
                    </a:p>
                  </a:txBody>
                  <a:tcPr marL="9107" marR="9107" marT="9107" marB="0" anchor="ctr"/>
                </a:tc>
                <a:tc rowSpan="2">
                  <a:txBody>
                    <a:bodyPr/>
                    <a:lstStyle/>
                    <a:p>
                      <a:pPr algn="ctr" fontAlgn="ctr"/>
                      <a:r>
                        <a:rPr lang="es-CL" sz="1200" u="none" strike="noStrike" dirty="0">
                          <a:solidFill>
                            <a:schemeClr val="tx2"/>
                          </a:solidFill>
                          <a:effectLst/>
                          <a:latin typeface="+mn-lt"/>
                        </a:rPr>
                        <a:t>8</a:t>
                      </a:r>
                      <a:endParaRPr lang="es-CL" sz="1200" b="0" i="0" u="none" strike="noStrike" dirty="0">
                        <a:solidFill>
                          <a:schemeClr val="tx2"/>
                        </a:solidFill>
                        <a:effectLst/>
                        <a:latin typeface="+mn-lt"/>
                      </a:endParaRPr>
                    </a:p>
                  </a:txBody>
                  <a:tcPr marL="9107" marR="9107" marT="9107" marB="0" anchor="ctr"/>
                </a:tc>
                <a:tc rowSpan="2">
                  <a:txBody>
                    <a:bodyPr/>
                    <a:lstStyle/>
                    <a:p>
                      <a:pPr algn="ctr" fontAlgn="ctr"/>
                      <a:r>
                        <a:rPr lang="es-CL" sz="1200" u="none" strike="noStrike">
                          <a:solidFill>
                            <a:schemeClr val="tx2"/>
                          </a:solidFill>
                          <a:effectLst/>
                          <a:latin typeface="+mn-lt"/>
                        </a:rPr>
                        <a:t>3</a:t>
                      </a:r>
                      <a:endParaRPr lang="es-CL" sz="1200" b="0" i="0" u="none" strike="noStrike">
                        <a:solidFill>
                          <a:schemeClr val="tx2"/>
                        </a:solidFill>
                        <a:effectLst/>
                        <a:latin typeface="+mn-lt"/>
                      </a:endParaRPr>
                    </a:p>
                  </a:txBody>
                  <a:tcPr marL="9107" marR="9107" marT="9107" marB="0" anchor="ctr"/>
                </a:tc>
                <a:tc>
                  <a:txBody>
                    <a:bodyPr/>
                    <a:lstStyle/>
                    <a:p>
                      <a:pPr algn="l" fontAlgn="ctr"/>
                      <a:r>
                        <a:rPr lang="es-CL" sz="1200" u="none" strike="noStrike" dirty="0">
                          <a:solidFill>
                            <a:schemeClr val="tx2"/>
                          </a:solidFill>
                          <a:effectLst/>
                          <a:latin typeface="+mn-lt"/>
                        </a:rPr>
                        <a:t>1 Proyecto de Energización</a:t>
                      </a:r>
                      <a:endParaRPr lang="es-CL" sz="1200" b="0" i="0" u="none" strike="noStrike" dirty="0">
                        <a:solidFill>
                          <a:schemeClr val="tx2"/>
                        </a:solidFill>
                        <a:effectLst/>
                        <a:latin typeface="+mn-lt"/>
                      </a:endParaRPr>
                    </a:p>
                  </a:txBody>
                  <a:tcPr marL="9107" marR="9107" marT="9107" marB="0" anchor="ctr"/>
                </a:tc>
              </a:tr>
              <a:tr h="0">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l" fontAlgn="ctr"/>
                      <a:r>
                        <a:rPr lang="es-CL" sz="1200" u="none" strike="noStrike" dirty="0">
                          <a:solidFill>
                            <a:schemeClr val="tx2"/>
                          </a:solidFill>
                          <a:effectLst/>
                          <a:latin typeface="+mn-lt"/>
                        </a:rPr>
                        <a:t>2 Talleres</a:t>
                      </a:r>
                      <a:endParaRPr lang="es-CL" sz="1200" b="0" i="0" u="none" strike="noStrike" dirty="0">
                        <a:solidFill>
                          <a:schemeClr val="tx2"/>
                        </a:solidFill>
                        <a:effectLst/>
                        <a:latin typeface="+mn-lt"/>
                      </a:endParaRPr>
                    </a:p>
                  </a:txBody>
                  <a:tcPr marL="9107" marR="9107" marT="9107" marB="0" anchor="ctr"/>
                </a:tc>
              </a:tr>
              <a:tr h="57387">
                <a:tc rowSpan="3">
                  <a:txBody>
                    <a:bodyPr/>
                    <a:lstStyle/>
                    <a:p>
                      <a:pPr algn="l" fontAlgn="ctr"/>
                      <a:r>
                        <a:rPr lang="es-CL" sz="1200" u="none" strike="noStrike" dirty="0">
                          <a:solidFill>
                            <a:schemeClr val="tx2"/>
                          </a:solidFill>
                          <a:effectLst/>
                          <a:latin typeface="+mn-lt"/>
                        </a:rPr>
                        <a:t>Valparaíso</a:t>
                      </a:r>
                      <a:endParaRPr lang="es-CL" sz="1200" b="0" i="0" u="none" strike="noStrike" dirty="0">
                        <a:solidFill>
                          <a:schemeClr val="tx2"/>
                        </a:solidFill>
                        <a:effectLst/>
                        <a:latin typeface="+mn-lt"/>
                      </a:endParaRPr>
                    </a:p>
                  </a:txBody>
                  <a:tcPr marL="9107" marR="9107" marT="9107" marB="0" anchor="ctr"/>
                </a:tc>
                <a:tc rowSpan="3">
                  <a:txBody>
                    <a:bodyPr/>
                    <a:lstStyle/>
                    <a:p>
                      <a:pPr algn="ctr" fontAlgn="ctr"/>
                      <a:r>
                        <a:rPr lang="es-CL" sz="1200" u="none" strike="noStrike" dirty="0">
                          <a:solidFill>
                            <a:schemeClr val="tx2"/>
                          </a:solidFill>
                          <a:effectLst/>
                          <a:latin typeface="+mn-lt"/>
                        </a:rPr>
                        <a:t>21</a:t>
                      </a:r>
                      <a:endParaRPr lang="es-CL" sz="1200" b="0" i="0" u="none" strike="noStrike" dirty="0">
                        <a:solidFill>
                          <a:schemeClr val="tx2"/>
                        </a:solidFill>
                        <a:effectLst/>
                        <a:latin typeface="+mn-lt"/>
                      </a:endParaRPr>
                    </a:p>
                  </a:txBody>
                  <a:tcPr marL="9107" marR="9107" marT="9107" marB="0" anchor="ctr"/>
                </a:tc>
                <a:tc rowSpan="3">
                  <a:txBody>
                    <a:bodyPr/>
                    <a:lstStyle/>
                    <a:p>
                      <a:pPr algn="ctr" fontAlgn="ctr"/>
                      <a:r>
                        <a:rPr lang="es-CL" sz="1200" u="none" strike="noStrike" dirty="0">
                          <a:solidFill>
                            <a:schemeClr val="tx2"/>
                          </a:solidFill>
                          <a:effectLst/>
                          <a:latin typeface="+mn-lt"/>
                        </a:rPr>
                        <a:t>3</a:t>
                      </a:r>
                      <a:endParaRPr lang="es-CL" sz="1200" b="0" i="0" u="none" strike="noStrike" dirty="0">
                        <a:solidFill>
                          <a:schemeClr val="tx2"/>
                        </a:solidFill>
                        <a:effectLst/>
                        <a:latin typeface="+mn-lt"/>
                      </a:endParaRPr>
                    </a:p>
                  </a:txBody>
                  <a:tcPr marL="9107" marR="9107" marT="9107" marB="0" anchor="ctr"/>
                </a:tc>
                <a:tc>
                  <a:txBody>
                    <a:bodyPr/>
                    <a:lstStyle/>
                    <a:p>
                      <a:pPr algn="l" fontAlgn="ctr"/>
                      <a:r>
                        <a:rPr lang="es-CL" sz="1200" u="none" strike="noStrike" dirty="0">
                          <a:solidFill>
                            <a:schemeClr val="tx2"/>
                          </a:solidFill>
                          <a:effectLst/>
                          <a:latin typeface="+mn-lt"/>
                        </a:rPr>
                        <a:t>1 I+D</a:t>
                      </a:r>
                      <a:endParaRPr lang="es-CL" sz="1200" b="0" i="0" u="none" strike="noStrike" dirty="0">
                        <a:solidFill>
                          <a:schemeClr val="tx2"/>
                        </a:solidFill>
                        <a:effectLst/>
                        <a:latin typeface="+mn-lt"/>
                      </a:endParaRPr>
                    </a:p>
                  </a:txBody>
                  <a:tcPr marL="9107" marR="9107" marT="9107" marB="0" anchor="ctr"/>
                </a:tc>
              </a:tr>
              <a:tr h="0">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l" fontAlgn="ctr"/>
                      <a:r>
                        <a:rPr lang="es-CL" sz="1200" u="none" strike="noStrike" dirty="0">
                          <a:solidFill>
                            <a:schemeClr val="tx2"/>
                          </a:solidFill>
                          <a:effectLst/>
                          <a:latin typeface="+mn-lt"/>
                        </a:rPr>
                        <a:t>1 Proyecto de Energización</a:t>
                      </a:r>
                      <a:endParaRPr lang="es-CL" sz="1200" b="0" i="0" u="none" strike="noStrike" dirty="0">
                        <a:solidFill>
                          <a:schemeClr val="tx2"/>
                        </a:solidFill>
                        <a:effectLst/>
                        <a:latin typeface="+mn-lt"/>
                      </a:endParaRPr>
                    </a:p>
                  </a:txBody>
                  <a:tcPr marL="9107" marR="9107" marT="9107" marB="0" anchor="ctr"/>
                </a:tc>
              </a:tr>
              <a:tr h="0">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l" fontAlgn="ctr"/>
                      <a:r>
                        <a:rPr lang="es-CL" sz="1200" u="none" strike="noStrike" dirty="0">
                          <a:solidFill>
                            <a:schemeClr val="tx2"/>
                          </a:solidFill>
                          <a:effectLst/>
                          <a:latin typeface="+mn-lt"/>
                        </a:rPr>
                        <a:t>1 Taller</a:t>
                      </a:r>
                      <a:endParaRPr lang="es-CL" sz="1200" b="0" i="0" u="none" strike="noStrike" dirty="0">
                        <a:solidFill>
                          <a:schemeClr val="tx2"/>
                        </a:solidFill>
                        <a:effectLst/>
                        <a:latin typeface="+mn-lt"/>
                      </a:endParaRPr>
                    </a:p>
                  </a:txBody>
                  <a:tcPr marL="9107" marR="9107" marT="9107" marB="0" anchor="ctr"/>
                </a:tc>
              </a:tr>
              <a:tr h="57490">
                <a:tc rowSpan="3">
                  <a:txBody>
                    <a:bodyPr/>
                    <a:lstStyle/>
                    <a:p>
                      <a:pPr algn="l" fontAlgn="ctr"/>
                      <a:r>
                        <a:rPr lang="es-CL" sz="1200" u="none" strike="noStrike" dirty="0">
                          <a:solidFill>
                            <a:schemeClr val="tx2"/>
                          </a:solidFill>
                          <a:effectLst/>
                          <a:latin typeface="+mn-lt"/>
                        </a:rPr>
                        <a:t>Metropolitana de Santiago</a:t>
                      </a:r>
                      <a:endParaRPr lang="es-CL" sz="1200" b="0" i="0" u="none" strike="noStrike" dirty="0">
                        <a:solidFill>
                          <a:schemeClr val="tx2"/>
                        </a:solidFill>
                        <a:effectLst/>
                        <a:latin typeface="+mn-lt"/>
                      </a:endParaRPr>
                    </a:p>
                  </a:txBody>
                  <a:tcPr marL="9107" marR="9107" marT="9107" marB="0" anchor="ctr"/>
                </a:tc>
                <a:tc rowSpan="3">
                  <a:txBody>
                    <a:bodyPr/>
                    <a:lstStyle/>
                    <a:p>
                      <a:pPr algn="ctr" fontAlgn="ctr"/>
                      <a:r>
                        <a:rPr lang="es-CL" sz="1200" u="none" strike="noStrike" dirty="0">
                          <a:solidFill>
                            <a:schemeClr val="tx2"/>
                          </a:solidFill>
                          <a:effectLst/>
                          <a:latin typeface="+mn-lt"/>
                        </a:rPr>
                        <a:t>12</a:t>
                      </a:r>
                      <a:endParaRPr lang="es-CL" sz="1200" b="0" i="0" u="none" strike="noStrike" dirty="0">
                        <a:solidFill>
                          <a:schemeClr val="tx2"/>
                        </a:solidFill>
                        <a:effectLst/>
                        <a:latin typeface="+mn-lt"/>
                      </a:endParaRPr>
                    </a:p>
                  </a:txBody>
                  <a:tcPr marL="9107" marR="9107" marT="9107" marB="0" anchor="ctr"/>
                </a:tc>
                <a:tc rowSpan="3">
                  <a:txBody>
                    <a:bodyPr/>
                    <a:lstStyle/>
                    <a:p>
                      <a:pPr algn="ctr" fontAlgn="ctr"/>
                      <a:r>
                        <a:rPr lang="es-CL" sz="1200" u="none" strike="noStrike" dirty="0">
                          <a:solidFill>
                            <a:schemeClr val="tx2"/>
                          </a:solidFill>
                          <a:effectLst/>
                          <a:latin typeface="+mn-lt"/>
                        </a:rPr>
                        <a:t>4</a:t>
                      </a:r>
                      <a:endParaRPr lang="es-CL" sz="1200" b="0" i="0" u="none" strike="noStrike" dirty="0">
                        <a:solidFill>
                          <a:schemeClr val="tx2"/>
                        </a:solidFill>
                        <a:effectLst/>
                        <a:latin typeface="+mn-lt"/>
                      </a:endParaRPr>
                    </a:p>
                  </a:txBody>
                  <a:tcPr marL="9107" marR="9107" marT="9107" marB="0" anchor="ctr"/>
                </a:tc>
                <a:tc>
                  <a:txBody>
                    <a:bodyPr/>
                    <a:lstStyle/>
                    <a:p>
                      <a:pPr algn="l" fontAlgn="ctr"/>
                      <a:r>
                        <a:rPr lang="es-CL" sz="1200" u="none" strike="noStrike" dirty="0">
                          <a:solidFill>
                            <a:schemeClr val="tx2"/>
                          </a:solidFill>
                          <a:effectLst/>
                          <a:latin typeface="+mn-lt"/>
                        </a:rPr>
                        <a:t>1 I+D</a:t>
                      </a:r>
                      <a:endParaRPr lang="es-CL" sz="1200" b="0" i="0" u="none" strike="noStrike" dirty="0">
                        <a:solidFill>
                          <a:schemeClr val="tx2"/>
                        </a:solidFill>
                        <a:effectLst/>
                        <a:latin typeface="+mn-lt"/>
                      </a:endParaRPr>
                    </a:p>
                  </a:txBody>
                  <a:tcPr marL="9107" marR="9107" marT="9107" marB="0" anchor="ctr"/>
                </a:tc>
              </a:tr>
              <a:tr h="0">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l" fontAlgn="ctr"/>
                      <a:r>
                        <a:rPr lang="es-CL" sz="1200" u="none" strike="noStrike" dirty="0">
                          <a:solidFill>
                            <a:schemeClr val="tx2"/>
                          </a:solidFill>
                          <a:effectLst/>
                          <a:latin typeface="+mn-lt"/>
                        </a:rPr>
                        <a:t>1 Proyecto de Energización</a:t>
                      </a:r>
                      <a:endParaRPr lang="es-CL" sz="1200" b="0" i="0" u="none" strike="noStrike" dirty="0">
                        <a:solidFill>
                          <a:schemeClr val="tx2"/>
                        </a:solidFill>
                        <a:effectLst/>
                        <a:latin typeface="+mn-lt"/>
                      </a:endParaRPr>
                    </a:p>
                  </a:txBody>
                  <a:tcPr marL="9107" marR="9107" marT="9107" marB="0" anchor="ctr"/>
                </a:tc>
              </a:tr>
              <a:tr h="0">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l" fontAlgn="ctr"/>
                      <a:r>
                        <a:rPr lang="es-CL" sz="1200" u="none" strike="noStrike" dirty="0">
                          <a:solidFill>
                            <a:schemeClr val="tx2"/>
                          </a:solidFill>
                          <a:effectLst/>
                          <a:latin typeface="+mn-lt"/>
                        </a:rPr>
                        <a:t>2 Talleres</a:t>
                      </a:r>
                      <a:endParaRPr lang="es-CL" sz="1200" b="0" i="0" u="none" strike="noStrike" dirty="0">
                        <a:solidFill>
                          <a:schemeClr val="tx2"/>
                        </a:solidFill>
                        <a:effectLst/>
                        <a:latin typeface="+mn-lt"/>
                      </a:endParaRPr>
                    </a:p>
                  </a:txBody>
                  <a:tcPr marL="9107" marR="9107" marT="9107" marB="0" anchor="ctr"/>
                </a:tc>
              </a:tr>
              <a:tr h="57593">
                <a:tc>
                  <a:txBody>
                    <a:bodyPr/>
                    <a:lstStyle/>
                    <a:p>
                      <a:pPr algn="l" fontAlgn="ctr"/>
                      <a:r>
                        <a:rPr lang="es-CL" sz="1200" u="none" strike="noStrike" dirty="0">
                          <a:solidFill>
                            <a:schemeClr val="tx2"/>
                          </a:solidFill>
                          <a:effectLst/>
                          <a:latin typeface="+mn-lt"/>
                        </a:rPr>
                        <a:t>Libertador General Bernardo O'Higgins</a:t>
                      </a:r>
                      <a:endParaRPr lang="es-CL" sz="1200" b="0" i="0" u="none" strike="noStrike" dirty="0">
                        <a:solidFill>
                          <a:schemeClr val="tx2"/>
                        </a:solidFill>
                        <a:effectLst/>
                        <a:latin typeface="+mn-lt"/>
                      </a:endParaRPr>
                    </a:p>
                  </a:txBody>
                  <a:tcPr marL="9107" marR="9107" marT="9107" marB="0" anchor="ctr"/>
                </a:tc>
                <a:tc>
                  <a:txBody>
                    <a:bodyPr/>
                    <a:lstStyle/>
                    <a:p>
                      <a:pPr algn="ctr" fontAlgn="ctr"/>
                      <a:r>
                        <a:rPr lang="es-CL" sz="1200" u="none" strike="noStrike" dirty="0">
                          <a:solidFill>
                            <a:schemeClr val="tx2"/>
                          </a:solidFill>
                          <a:effectLst/>
                          <a:latin typeface="+mn-lt"/>
                        </a:rPr>
                        <a:t>17</a:t>
                      </a:r>
                      <a:endParaRPr lang="es-CL" sz="1200" b="0" i="0" u="none" strike="noStrike" dirty="0">
                        <a:solidFill>
                          <a:schemeClr val="tx2"/>
                        </a:solidFill>
                        <a:effectLst/>
                        <a:latin typeface="+mn-lt"/>
                      </a:endParaRPr>
                    </a:p>
                  </a:txBody>
                  <a:tcPr marL="9107" marR="9107" marT="9107" marB="0" anchor="ctr"/>
                </a:tc>
                <a:tc>
                  <a:txBody>
                    <a:bodyPr/>
                    <a:lstStyle/>
                    <a:p>
                      <a:pPr algn="ctr" fontAlgn="ctr"/>
                      <a:r>
                        <a:rPr lang="es-CL" sz="1200" u="none" strike="noStrike" dirty="0">
                          <a:solidFill>
                            <a:schemeClr val="tx2"/>
                          </a:solidFill>
                          <a:effectLst/>
                          <a:latin typeface="+mn-lt"/>
                        </a:rPr>
                        <a:t>4</a:t>
                      </a:r>
                      <a:endParaRPr lang="es-CL" sz="1200" b="0" i="0" u="none" strike="noStrike" dirty="0">
                        <a:solidFill>
                          <a:schemeClr val="tx2"/>
                        </a:solidFill>
                        <a:effectLst/>
                        <a:latin typeface="+mn-lt"/>
                      </a:endParaRPr>
                    </a:p>
                  </a:txBody>
                  <a:tcPr marL="9107" marR="9107" marT="9107" marB="0" anchor="ctr"/>
                </a:tc>
                <a:tc>
                  <a:txBody>
                    <a:bodyPr/>
                    <a:lstStyle/>
                    <a:p>
                      <a:pPr algn="l" fontAlgn="ctr"/>
                      <a:r>
                        <a:rPr lang="es-CL" sz="1200" u="none" strike="noStrike" dirty="0">
                          <a:solidFill>
                            <a:schemeClr val="tx2"/>
                          </a:solidFill>
                          <a:effectLst/>
                          <a:latin typeface="+mn-lt"/>
                        </a:rPr>
                        <a:t>4 Talleres</a:t>
                      </a:r>
                      <a:endParaRPr lang="es-CL" sz="1200" b="0" i="0" u="none" strike="noStrike" dirty="0">
                        <a:solidFill>
                          <a:schemeClr val="tx2"/>
                        </a:solidFill>
                        <a:effectLst/>
                        <a:latin typeface="+mn-lt"/>
                      </a:endParaRPr>
                    </a:p>
                  </a:txBody>
                  <a:tcPr marL="9107" marR="9107" marT="9107" marB="0" anchor="ctr"/>
                </a:tc>
              </a:tr>
              <a:tr h="42766">
                <a:tc>
                  <a:txBody>
                    <a:bodyPr/>
                    <a:lstStyle/>
                    <a:p>
                      <a:pPr algn="l" fontAlgn="ctr"/>
                      <a:r>
                        <a:rPr lang="es-CL" sz="1200" u="none" strike="noStrike" dirty="0">
                          <a:solidFill>
                            <a:schemeClr val="tx2"/>
                          </a:solidFill>
                          <a:effectLst/>
                          <a:latin typeface="+mn-lt"/>
                        </a:rPr>
                        <a:t>Maule</a:t>
                      </a:r>
                      <a:endParaRPr lang="es-CL" sz="1200" b="0" i="0" u="none" strike="noStrike" dirty="0">
                        <a:solidFill>
                          <a:schemeClr val="tx2"/>
                        </a:solidFill>
                        <a:effectLst/>
                        <a:latin typeface="+mn-lt"/>
                      </a:endParaRPr>
                    </a:p>
                  </a:txBody>
                  <a:tcPr marL="9107" marR="9107" marT="9107" marB="0" anchor="ctr"/>
                </a:tc>
                <a:tc>
                  <a:txBody>
                    <a:bodyPr/>
                    <a:lstStyle/>
                    <a:p>
                      <a:pPr algn="ctr" fontAlgn="ctr"/>
                      <a:r>
                        <a:rPr lang="es-CL" sz="1200" u="none" strike="noStrike" dirty="0">
                          <a:solidFill>
                            <a:schemeClr val="tx2"/>
                          </a:solidFill>
                          <a:effectLst/>
                          <a:latin typeface="+mn-lt"/>
                        </a:rPr>
                        <a:t>1</a:t>
                      </a:r>
                      <a:endParaRPr lang="es-CL" sz="1200" b="0" i="0" u="none" strike="noStrike" dirty="0">
                        <a:solidFill>
                          <a:schemeClr val="tx2"/>
                        </a:solidFill>
                        <a:effectLst/>
                        <a:latin typeface="+mn-lt"/>
                      </a:endParaRPr>
                    </a:p>
                  </a:txBody>
                  <a:tcPr marL="9107" marR="9107" marT="9107" marB="0" anchor="ctr"/>
                </a:tc>
                <a:tc>
                  <a:txBody>
                    <a:bodyPr/>
                    <a:lstStyle/>
                    <a:p>
                      <a:pPr algn="ctr" fontAlgn="ctr"/>
                      <a:r>
                        <a:rPr lang="es-CL" sz="1200" u="none" strike="noStrike" dirty="0">
                          <a:solidFill>
                            <a:schemeClr val="tx2"/>
                          </a:solidFill>
                          <a:effectLst/>
                          <a:latin typeface="+mn-lt"/>
                        </a:rPr>
                        <a:t>0</a:t>
                      </a:r>
                      <a:endParaRPr lang="es-CL" sz="1200" b="0" i="0" u="none" strike="noStrike" dirty="0">
                        <a:solidFill>
                          <a:schemeClr val="tx2"/>
                        </a:solidFill>
                        <a:effectLst/>
                        <a:latin typeface="+mn-lt"/>
                      </a:endParaRPr>
                    </a:p>
                  </a:txBody>
                  <a:tcPr marL="9107" marR="9107" marT="9107" marB="0" anchor="ctr"/>
                </a:tc>
                <a:tc>
                  <a:txBody>
                    <a:bodyPr/>
                    <a:lstStyle/>
                    <a:p>
                      <a:pPr algn="l" fontAlgn="ctr"/>
                      <a:r>
                        <a:rPr lang="es-CL" sz="1200" u="none" strike="noStrike" dirty="0">
                          <a:solidFill>
                            <a:schemeClr val="tx2"/>
                          </a:solidFill>
                          <a:effectLst/>
                          <a:latin typeface="+mn-lt"/>
                        </a:rPr>
                        <a:t> </a:t>
                      </a:r>
                      <a:endParaRPr lang="es-CL" sz="1200" b="0" i="0" u="none" strike="noStrike" dirty="0">
                        <a:solidFill>
                          <a:schemeClr val="tx2"/>
                        </a:solidFill>
                        <a:effectLst/>
                        <a:latin typeface="+mn-lt"/>
                      </a:endParaRPr>
                    </a:p>
                  </a:txBody>
                  <a:tcPr marL="9107" marR="9107" marT="9107" marB="0" anchor="ctr"/>
                </a:tc>
              </a:tr>
              <a:tr h="66803">
                <a:tc rowSpan="2">
                  <a:txBody>
                    <a:bodyPr/>
                    <a:lstStyle/>
                    <a:p>
                      <a:pPr algn="l" fontAlgn="ctr"/>
                      <a:r>
                        <a:rPr lang="es-CL" sz="1200" u="none" strike="noStrike" dirty="0">
                          <a:solidFill>
                            <a:schemeClr val="tx2"/>
                          </a:solidFill>
                          <a:effectLst/>
                          <a:latin typeface="+mn-lt"/>
                        </a:rPr>
                        <a:t>Biobío</a:t>
                      </a:r>
                      <a:endParaRPr lang="es-CL" sz="1200" b="0" i="0" u="none" strike="noStrike" dirty="0">
                        <a:solidFill>
                          <a:schemeClr val="tx2"/>
                        </a:solidFill>
                        <a:effectLst/>
                        <a:latin typeface="+mn-lt"/>
                      </a:endParaRPr>
                    </a:p>
                  </a:txBody>
                  <a:tcPr marL="9107" marR="9107" marT="9107" marB="0" anchor="ctr"/>
                </a:tc>
                <a:tc rowSpan="2">
                  <a:txBody>
                    <a:bodyPr/>
                    <a:lstStyle/>
                    <a:p>
                      <a:pPr algn="ctr" fontAlgn="ctr"/>
                      <a:r>
                        <a:rPr lang="es-CL" sz="1200" u="none" strike="noStrike" dirty="0">
                          <a:solidFill>
                            <a:schemeClr val="tx2"/>
                          </a:solidFill>
                          <a:effectLst/>
                          <a:latin typeface="+mn-lt"/>
                        </a:rPr>
                        <a:t>15</a:t>
                      </a:r>
                      <a:endParaRPr lang="es-CL" sz="1200" b="0" i="0" u="none" strike="noStrike" dirty="0">
                        <a:solidFill>
                          <a:schemeClr val="tx2"/>
                        </a:solidFill>
                        <a:effectLst/>
                        <a:latin typeface="+mn-lt"/>
                      </a:endParaRPr>
                    </a:p>
                  </a:txBody>
                  <a:tcPr marL="9107" marR="9107" marT="9107" marB="0" anchor="ctr"/>
                </a:tc>
                <a:tc rowSpan="2">
                  <a:txBody>
                    <a:bodyPr/>
                    <a:lstStyle/>
                    <a:p>
                      <a:pPr algn="ctr" fontAlgn="ctr"/>
                      <a:r>
                        <a:rPr lang="es-CL" sz="1200" u="none" strike="noStrike">
                          <a:solidFill>
                            <a:schemeClr val="tx2"/>
                          </a:solidFill>
                          <a:effectLst/>
                          <a:latin typeface="+mn-lt"/>
                        </a:rPr>
                        <a:t>2</a:t>
                      </a:r>
                      <a:endParaRPr lang="es-CL" sz="1200" b="0" i="0" u="none" strike="noStrike">
                        <a:solidFill>
                          <a:schemeClr val="tx2"/>
                        </a:solidFill>
                        <a:effectLst/>
                        <a:latin typeface="+mn-lt"/>
                      </a:endParaRPr>
                    </a:p>
                  </a:txBody>
                  <a:tcPr marL="9107" marR="9107" marT="9107" marB="0" anchor="ctr"/>
                </a:tc>
                <a:tc>
                  <a:txBody>
                    <a:bodyPr/>
                    <a:lstStyle/>
                    <a:p>
                      <a:pPr algn="l" fontAlgn="ctr"/>
                      <a:r>
                        <a:rPr lang="es-CL" sz="1200" u="none" strike="noStrike" dirty="0">
                          <a:solidFill>
                            <a:schemeClr val="tx2"/>
                          </a:solidFill>
                          <a:effectLst/>
                          <a:latin typeface="+mn-lt"/>
                        </a:rPr>
                        <a:t>1 Proyecto de Energización</a:t>
                      </a:r>
                      <a:endParaRPr lang="es-CL" sz="1200" b="0" i="0" u="none" strike="noStrike" dirty="0">
                        <a:solidFill>
                          <a:schemeClr val="tx2"/>
                        </a:solidFill>
                        <a:effectLst/>
                        <a:latin typeface="+mn-lt"/>
                      </a:endParaRPr>
                    </a:p>
                  </a:txBody>
                  <a:tcPr marL="9107" marR="9107" marT="9107" marB="0" anchor="ctr"/>
                </a:tc>
              </a:tr>
              <a:tr h="0">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l" fontAlgn="ctr"/>
                      <a:r>
                        <a:rPr lang="es-CL" sz="1200" u="none" strike="noStrike" dirty="0">
                          <a:solidFill>
                            <a:schemeClr val="tx2"/>
                          </a:solidFill>
                          <a:effectLst/>
                          <a:latin typeface="+mn-lt"/>
                        </a:rPr>
                        <a:t>1 Taller</a:t>
                      </a:r>
                      <a:endParaRPr lang="es-CL" sz="1200" b="0" i="0" u="none" strike="noStrike" dirty="0">
                        <a:solidFill>
                          <a:schemeClr val="tx2"/>
                        </a:solidFill>
                        <a:effectLst/>
                        <a:latin typeface="+mn-lt"/>
                      </a:endParaRPr>
                    </a:p>
                  </a:txBody>
                  <a:tcPr marL="9107" marR="9107" marT="9107" marB="0" anchor="ctr"/>
                </a:tc>
              </a:tr>
              <a:tr h="42869">
                <a:tc>
                  <a:txBody>
                    <a:bodyPr/>
                    <a:lstStyle/>
                    <a:p>
                      <a:pPr algn="l" fontAlgn="ctr"/>
                      <a:r>
                        <a:rPr lang="es-CL" sz="1200" u="none" strike="noStrike" dirty="0">
                          <a:solidFill>
                            <a:schemeClr val="tx2"/>
                          </a:solidFill>
                          <a:effectLst/>
                          <a:latin typeface="+mn-lt"/>
                        </a:rPr>
                        <a:t>Araucanía</a:t>
                      </a:r>
                      <a:endParaRPr lang="es-CL" sz="1200" b="0" i="0" u="none" strike="noStrike" dirty="0">
                        <a:solidFill>
                          <a:schemeClr val="tx2"/>
                        </a:solidFill>
                        <a:effectLst/>
                        <a:latin typeface="+mn-lt"/>
                      </a:endParaRPr>
                    </a:p>
                  </a:txBody>
                  <a:tcPr marL="9107" marR="9107" marT="9107" marB="0" anchor="ctr"/>
                </a:tc>
                <a:tc>
                  <a:txBody>
                    <a:bodyPr/>
                    <a:lstStyle/>
                    <a:p>
                      <a:pPr algn="ctr" fontAlgn="ctr"/>
                      <a:r>
                        <a:rPr lang="es-CL" sz="1200" u="none" strike="noStrike">
                          <a:solidFill>
                            <a:schemeClr val="tx2"/>
                          </a:solidFill>
                          <a:effectLst/>
                          <a:latin typeface="+mn-lt"/>
                        </a:rPr>
                        <a:t>7</a:t>
                      </a:r>
                      <a:endParaRPr lang="es-CL" sz="1200" b="0" i="0" u="none" strike="noStrike">
                        <a:solidFill>
                          <a:schemeClr val="tx2"/>
                        </a:solidFill>
                        <a:effectLst/>
                        <a:latin typeface="+mn-lt"/>
                      </a:endParaRPr>
                    </a:p>
                  </a:txBody>
                  <a:tcPr marL="9107" marR="9107" marT="9107" marB="0" anchor="ctr"/>
                </a:tc>
                <a:tc>
                  <a:txBody>
                    <a:bodyPr/>
                    <a:lstStyle/>
                    <a:p>
                      <a:pPr algn="ctr" fontAlgn="ctr"/>
                      <a:r>
                        <a:rPr lang="es-CL" sz="1200" u="none" strike="noStrike" dirty="0">
                          <a:solidFill>
                            <a:schemeClr val="tx2"/>
                          </a:solidFill>
                          <a:effectLst/>
                          <a:latin typeface="+mn-lt"/>
                        </a:rPr>
                        <a:t>0</a:t>
                      </a:r>
                      <a:endParaRPr lang="es-CL" sz="1200" b="0" i="0" u="none" strike="noStrike" dirty="0">
                        <a:solidFill>
                          <a:schemeClr val="tx2"/>
                        </a:solidFill>
                        <a:effectLst/>
                        <a:latin typeface="+mn-lt"/>
                      </a:endParaRPr>
                    </a:p>
                  </a:txBody>
                  <a:tcPr marL="9107" marR="9107" marT="9107" marB="0" anchor="ctr"/>
                </a:tc>
                <a:tc>
                  <a:txBody>
                    <a:bodyPr/>
                    <a:lstStyle/>
                    <a:p>
                      <a:pPr algn="l" fontAlgn="ctr"/>
                      <a:r>
                        <a:rPr lang="es-CL" sz="1200" u="none" strike="noStrike" dirty="0">
                          <a:solidFill>
                            <a:schemeClr val="tx2"/>
                          </a:solidFill>
                          <a:effectLst/>
                          <a:latin typeface="+mn-lt"/>
                        </a:rPr>
                        <a:t> </a:t>
                      </a:r>
                      <a:endParaRPr lang="es-CL" sz="1200" b="0" i="0" u="none" strike="noStrike" dirty="0">
                        <a:solidFill>
                          <a:schemeClr val="tx2"/>
                        </a:solidFill>
                        <a:effectLst/>
                        <a:latin typeface="+mn-lt"/>
                      </a:endParaRPr>
                    </a:p>
                  </a:txBody>
                  <a:tcPr marL="9107" marR="9107" marT="9107" marB="0" anchor="ctr"/>
                </a:tc>
              </a:tr>
              <a:tr h="66906">
                <a:tc>
                  <a:txBody>
                    <a:bodyPr/>
                    <a:lstStyle/>
                    <a:p>
                      <a:pPr algn="l" fontAlgn="ctr"/>
                      <a:r>
                        <a:rPr lang="es-CL" sz="1200" u="none" strike="noStrike" dirty="0">
                          <a:solidFill>
                            <a:schemeClr val="tx2"/>
                          </a:solidFill>
                          <a:effectLst/>
                          <a:latin typeface="+mn-lt"/>
                        </a:rPr>
                        <a:t>Los Ríos</a:t>
                      </a:r>
                      <a:endParaRPr lang="es-CL" sz="1200" b="0" i="0" u="none" strike="noStrike" dirty="0">
                        <a:solidFill>
                          <a:schemeClr val="tx2"/>
                        </a:solidFill>
                        <a:effectLst/>
                        <a:latin typeface="+mn-lt"/>
                      </a:endParaRPr>
                    </a:p>
                  </a:txBody>
                  <a:tcPr marL="9107" marR="9107" marT="9107" marB="0" anchor="ctr"/>
                </a:tc>
                <a:tc>
                  <a:txBody>
                    <a:bodyPr/>
                    <a:lstStyle/>
                    <a:p>
                      <a:pPr algn="ctr" fontAlgn="ctr"/>
                      <a:r>
                        <a:rPr lang="es-CL" sz="1200" u="none" strike="noStrike">
                          <a:solidFill>
                            <a:schemeClr val="tx2"/>
                          </a:solidFill>
                          <a:effectLst/>
                          <a:latin typeface="+mn-lt"/>
                        </a:rPr>
                        <a:t>0</a:t>
                      </a:r>
                      <a:endParaRPr lang="es-CL" sz="1200" b="0" i="0" u="none" strike="noStrike">
                        <a:solidFill>
                          <a:schemeClr val="tx2"/>
                        </a:solidFill>
                        <a:effectLst/>
                        <a:latin typeface="+mn-lt"/>
                      </a:endParaRPr>
                    </a:p>
                  </a:txBody>
                  <a:tcPr marL="9107" marR="9107" marT="9107" marB="0" anchor="ctr"/>
                </a:tc>
                <a:tc>
                  <a:txBody>
                    <a:bodyPr/>
                    <a:lstStyle/>
                    <a:p>
                      <a:pPr algn="ctr" fontAlgn="ctr"/>
                      <a:r>
                        <a:rPr lang="es-CL" sz="1200" u="none" strike="noStrike" dirty="0">
                          <a:solidFill>
                            <a:schemeClr val="tx2"/>
                          </a:solidFill>
                          <a:effectLst/>
                          <a:latin typeface="+mn-lt"/>
                        </a:rPr>
                        <a:t>0</a:t>
                      </a:r>
                      <a:endParaRPr lang="es-CL" sz="1200" b="0" i="0" u="none" strike="noStrike" dirty="0">
                        <a:solidFill>
                          <a:schemeClr val="tx2"/>
                        </a:solidFill>
                        <a:effectLst/>
                        <a:latin typeface="+mn-lt"/>
                      </a:endParaRPr>
                    </a:p>
                  </a:txBody>
                  <a:tcPr marL="9107" marR="9107" marT="9107" marB="0" anchor="ctr"/>
                </a:tc>
                <a:tc>
                  <a:txBody>
                    <a:bodyPr/>
                    <a:lstStyle/>
                    <a:p>
                      <a:pPr algn="l" fontAlgn="ctr"/>
                      <a:r>
                        <a:rPr lang="es-CL" sz="1200" u="none" strike="noStrike" dirty="0">
                          <a:solidFill>
                            <a:schemeClr val="tx2"/>
                          </a:solidFill>
                          <a:effectLst/>
                          <a:latin typeface="+mn-lt"/>
                        </a:rPr>
                        <a:t> </a:t>
                      </a:r>
                      <a:endParaRPr lang="es-CL" sz="1200" b="0" i="0" u="none" strike="noStrike" dirty="0">
                        <a:solidFill>
                          <a:schemeClr val="tx2"/>
                        </a:solidFill>
                        <a:effectLst/>
                        <a:latin typeface="+mn-lt"/>
                      </a:endParaRPr>
                    </a:p>
                  </a:txBody>
                  <a:tcPr marL="9107" marR="9107" marT="9107" marB="0" anchor="ctr"/>
                </a:tc>
              </a:tr>
              <a:tr h="0">
                <a:tc>
                  <a:txBody>
                    <a:bodyPr/>
                    <a:lstStyle/>
                    <a:p>
                      <a:pPr algn="l" fontAlgn="ctr"/>
                      <a:r>
                        <a:rPr lang="es-CL" sz="1200" u="none" strike="noStrike" dirty="0">
                          <a:solidFill>
                            <a:schemeClr val="tx2"/>
                          </a:solidFill>
                          <a:effectLst/>
                          <a:latin typeface="+mn-lt"/>
                        </a:rPr>
                        <a:t>Los Lagos</a:t>
                      </a:r>
                      <a:endParaRPr lang="es-CL" sz="1200" b="0" i="0" u="none" strike="noStrike" dirty="0">
                        <a:solidFill>
                          <a:schemeClr val="tx2"/>
                        </a:solidFill>
                        <a:effectLst/>
                        <a:latin typeface="+mn-lt"/>
                      </a:endParaRPr>
                    </a:p>
                  </a:txBody>
                  <a:tcPr marL="9107" marR="9107" marT="9107" marB="0" anchor="ctr"/>
                </a:tc>
                <a:tc>
                  <a:txBody>
                    <a:bodyPr/>
                    <a:lstStyle/>
                    <a:p>
                      <a:pPr algn="ctr" fontAlgn="ctr"/>
                      <a:r>
                        <a:rPr lang="es-CL" sz="1200" u="none" strike="noStrike">
                          <a:solidFill>
                            <a:schemeClr val="tx2"/>
                          </a:solidFill>
                          <a:effectLst/>
                          <a:latin typeface="+mn-lt"/>
                        </a:rPr>
                        <a:t>10</a:t>
                      </a:r>
                      <a:endParaRPr lang="es-CL" sz="1200" b="0" i="0" u="none" strike="noStrike">
                        <a:solidFill>
                          <a:schemeClr val="tx2"/>
                        </a:solidFill>
                        <a:effectLst/>
                        <a:latin typeface="+mn-lt"/>
                      </a:endParaRPr>
                    </a:p>
                  </a:txBody>
                  <a:tcPr marL="9107" marR="9107" marT="9107" marB="0" anchor="ctr"/>
                </a:tc>
                <a:tc>
                  <a:txBody>
                    <a:bodyPr/>
                    <a:lstStyle/>
                    <a:p>
                      <a:pPr algn="ctr" fontAlgn="ctr"/>
                      <a:r>
                        <a:rPr lang="es-CL" sz="1200" u="none" strike="noStrike">
                          <a:solidFill>
                            <a:schemeClr val="tx2"/>
                          </a:solidFill>
                          <a:effectLst/>
                          <a:latin typeface="+mn-lt"/>
                        </a:rPr>
                        <a:t>1</a:t>
                      </a:r>
                      <a:endParaRPr lang="es-CL" sz="1200" b="0" i="0" u="none" strike="noStrike">
                        <a:solidFill>
                          <a:schemeClr val="tx2"/>
                        </a:solidFill>
                        <a:effectLst/>
                        <a:latin typeface="+mn-lt"/>
                      </a:endParaRPr>
                    </a:p>
                  </a:txBody>
                  <a:tcPr marL="9107" marR="9107" marT="9107" marB="0" anchor="ctr"/>
                </a:tc>
                <a:tc>
                  <a:txBody>
                    <a:bodyPr/>
                    <a:lstStyle/>
                    <a:p>
                      <a:pPr algn="l" fontAlgn="ctr"/>
                      <a:r>
                        <a:rPr lang="es-CL" sz="1200" u="none" strike="noStrike" dirty="0">
                          <a:solidFill>
                            <a:schemeClr val="tx2"/>
                          </a:solidFill>
                          <a:effectLst/>
                          <a:latin typeface="+mn-lt"/>
                        </a:rPr>
                        <a:t>Talleres</a:t>
                      </a:r>
                      <a:endParaRPr lang="es-CL" sz="1200" b="0" i="0" u="none" strike="noStrike" dirty="0">
                        <a:solidFill>
                          <a:schemeClr val="tx2"/>
                        </a:solidFill>
                        <a:effectLst/>
                        <a:latin typeface="+mn-lt"/>
                      </a:endParaRPr>
                    </a:p>
                  </a:txBody>
                  <a:tcPr marL="9107" marR="9107" marT="9107" marB="0" anchor="ctr"/>
                </a:tc>
              </a:tr>
              <a:tr h="42972">
                <a:tc>
                  <a:txBody>
                    <a:bodyPr/>
                    <a:lstStyle/>
                    <a:p>
                      <a:pPr algn="l" fontAlgn="ctr"/>
                      <a:r>
                        <a:rPr lang="es-CL" sz="1200" u="none" strike="noStrike" dirty="0" err="1">
                          <a:solidFill>
                            <a:schemeClr val="tx2"/>
                          </a:solidFill>
                          <a:effectLst/>
                          <a:latin typeface="+mn-lt"/>
                        </a:rPr>
                        <a:t>Aysen</a:t>
                      </a:r>
                      <a:endParaRPr lang="es-CL" sz="1200" b="0" i="0" u="none" strike="noStrike" dirty="0">
                        <a:solidFill>
                          <a:schemeClr val="tx2"/>
                        </a:solidFill>
                        <a:effectLst/>
                        <a:latin typeface="+mn-lt"/>
                      </a:endParaRPr>
                    </a:p>
                  </a:txBody>
                  <a:tcPr marL="9107" marR="9107" marT="9107" marB="0" anchor="ctr"/>
                </a:tc>
                <a:tc>
                  <a:txBody>
                    <a:bodyPr/>
                    <a:lstStyle/>
                    <a:p>
                      <a:pPr algn="ctr" fontAlgn="ctr"/>
                      <a:r>
                        <a:rPr lang="es-CL" sz="1200" u="none" strike="noStrike">
                          <a:solidFill>
                            <a:schemeClr val="tx2"/>
                          </a:solidFill>
                          <a:effectLst/>
                          <a:latin typeface="+mn-lt"/>
                        </a:rPr>
                        <a:t>2</a:t>
                      </a:r>
                      <a:endParaRPr lang="es-CL" sz="1200" b="0" i="0" u="none" strike="noStrike">
                        <a:solidFill>
                          <a:schemeClr val="tx2"/>
                        </a:solidFill>
                        <a:effectLst/>
                        <a:latin typeface="+mn-lt"/>
                      </a:endParaRPr>
                    </a:p>
                  </a:txBody>
                  <a:tcPr marL="9107" marR="9107" marT="9107" marB="0" anchor="ctr"/>
                </a:tc>
                <a:tc>
                  <a:txBody>
                    <a:bodyPr/>
                    <a:lstStyle/>
                    <a:p>
                      <a:pPr algn="ctr" fontAlgn="ctr"/>
                      <a:r>
                        <a:rPr lang="es-CL" sz="1200" u="none" strike="noStrike">
                          <a:solidFill>
                            <a:schemeClr val="tx2"/>
                          </a:solidFill>
                          <a:effectLst/>
                          <a:latin typeface="+mn-lt"/>
                        </a:rPr>
                        <a:t>0</a:t>
                      </a:r>
                      <a:endParaRPr lang="es-CL" sz="1200" b="0" i="0" u="none" strike="noStrike">
                        <a:solidFill>
                          <a:schemeClr val="tx2"/>
                        </a:solidFill>
                        <a:effectLst/>
                        <a:latin typeface="+mn-lt"/>
                      </a:endParaRPr>
                    </a:p>
                  </a:txBody>
                  <a:tcPr marL="9107" marR="9107" marT="9107" marB="0" anchor="ctr"/>
                </a:tc>
                <a:tc>
                  <a:txBody>
                    <a:bodyPr/>
                    <a:lstStyle/>
                    <a:p>
                      <a:pPr algn="ctr" fontAlgn="ctr"/>
                      <a:r>
                        <a:rPr lang="es-CL" sz="1200" u="none" strike="noStrike" dirty="0">
                          <a:solidFill>
                            <a:schemeClr val="tx2"/>
                          </a:solidFill>
                          <a:effectLst/>
                          <a:latin typeface="+mn-lt"/>
                        </a:rPr>
                        <a:t> </a:t>
                      </a:r>
                      <a:endParaRPr lang="es-CL" sz="1200" b="0" i="0" u="none" strike="noStrike" dirty="0">
                        <a:solidFill>
                          <a:schemeClr val="tx2"/>
                        </a:solidFill>
                        <a:effectLst/>
                        <a:latin typeface="+mn-lt"/>
                      </a:endParaRPr>
                    </a:p>
                  </a:txBody>
                  <a:tcPr marL="9107" marR="9107" marT="9107" marB="0" anchor="ctr"/>
                </a:tc>
              </a:tr>
              <a:tr h="67009">
                <a:tc>
                  <a:txBody>
                    <a:bodyPr/>
                    <a:lstStyle/>
                    <a:p>
                      <a:pPr algn="l" fontAlgn="ctr"/>
                      <a:r>
                        <a:rPr lang="es-CL" sz="1200" u="none" strike="noStrike" dirty="0">
                          <a:solidFill>
                            <a:schemeClr val="tx2"/>
                          </a:solidFill>
                          <a:effectLst/>
                          <a:latin typeface="+mn-lt"/>
                        </a:rPr>
                        <a:t>Magallanes y la Antártica Chilena</a:t>
                      </a:r>
                      <a:endParaRPr lang="es-CL" sz="1200" b="0" i="0" u="none" strike="noStrike" dirty="0">
                        <a:solidFill>
                          <a:schemeClr val="tx2"/>
                        </a:solidFill>
                        <a:effectLst/>
                        <a:latin typeface="+mn-lt"/>
                      </a:endParaRPr>
                    </a:p>
                  </a:txBody>
                  <a:tcPr marL="9107" marR="9107" marT="9107" marB="0" anchor="ctr"/>
                </a:tc>
                <a:tc>
                  <a:txBody>
                    <a:bodyPr/>
                    <a:lstStyle/>
                    <a:p>
                      <a:pPr algn="ctr" fontAlgn="ctr"/>
                      <a:r>
                        <a:rPr lang="es-CL" sz="1200" u="none" strike="noStrike">
                          <a:solidFill>
                            <a:schemeClr val="tx2"/>
                          </a:solidFill>
                          <a:effectLst/>
                          <a:latin typeface="+mn-lt"/>
                        </a:rPr>
                        <a:t>4</a:t>
                      </a:r>
                      <a:endParaRPr lang="es-CL" sz="1200" b="0" i="0" u="none" strike="noStrike">
                        <a:solidFill>
                          <a:schemeClr val="tx2"/>
                        </a:solidFill>
                        <a:effectLst/>
                        <a:latin typeface="+mn-lt"/>
                      </a:endParaRPr>
                    </a:p>
                  </a:txBody>
                  <a:tcPr marL="9107" marR="9107" marT="9107" marB="0" anchor="ctr"/>
                </a:tc>
                <a:tc>
                  <a:txBody>
                    <a:bodyPr/>
                    <a:lstStyle/>
                    <a:p>
                      <a:pPr algn="ctr" fontAlgn="ctr"/>
                      <a:r>
                        <a:rPr lang="es-CL" sz="1200" u="none" strike="noStrike">
                          <a:solidFill>
                            <a:schemeClr val="tx2"/>
                          </a:solidFill>
                          <a:effectLst/>
                          <a:latin typeface="+mn-lt"/>
                        </a:rPr>
                        <a:t>1</a:t>
                      </a:r>
                      <a:endParaRPr lang="es-CL" sz="1200" b="0" i="0" u="none" strike="noStrike">
                        <a:solidFill>
                          <a:schemeClr val="tx2"/>
                        </a:solidFill>
                        <a:effectLst/>
                        <a:latin typeface="+mn-lt"/>
                      </a:endParaRPr>
                    </a:p>
                  </a:txBody>
                  <a:tcPr marL="9107" marR="9107" marT="9107" marB="0" anchor="ctr"/>
                </a:tc>
                <a:tc>
                  <a:txBody>
                    <a:bodyPr/>
                    <a:lstStyle/>
                    <a:p>
                      <a:pPr algn="l" fontAlgn="ctr"/>
                      <a:r>
                        <a:rPr lang="es-CL" sz="1200" u="none" strike="noStrike" dirty="0">
                          <a:solidFill>
                            <a:schemeClr val="tx2"/>
                          </a:solidFill>
                          <a:effectLst/>
                          <a:latin typeface="+mn-lt"/>
                        </a:rPr>
                        <a:t>Proyecto de Energización</a:t>
                      </a:r>
                      <a:endParaRPr lang="es-CL" sz="1200" b="0" i="0" u="none" strike="noStrike" dirty="0">
                        <a:solidFill>
                          <a:schemeClr val="tx2"/>
                        </a:solidFill>
                        <a:effectLst/>
                        <a:latin typeface="+mn-lt"/>
                      </a:endParaRPr>
                    </a:p>
                  </a:txBody>
                  <a:tcPr marL="9107" marR="9107" marT="9107" marB="0" anchor="ctr"/>
                </a:tc>
              </a:tr>
            </a:tbl>
          </a:graphicData>
        </a:graphic>
      </p:graphicFrame>
    </p:spTree>
    <p:extLst>
      <p:ext uri="{BB962C8B-B14F-4D97-AF65-F5344CB8AC3E}">
        <p14:creationId xmlns:p14="http://schemas.microsoft.com/office/powerpoint/2010/main" val="4175134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p:cNvSpPr txBox="1">
            <a:spLocks/>
          </p:cNvSpPr>
          <p:nvPr/>
        </p:nvSpPr>
        <p:spPr bwMode="auto">
          <a:xfrm>
            <a:off x="295920" y="224507"/>
            <a:ext cx="8164512" cy="684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a:solidFill>
                  <a:srgbClr val="006CB7"/>
                </a:solidFill>
                <a:latin typeface="+mj-lt"/>
                <a:ea typeface="+mj-ea"/>
                <a:cs typeface="+mj-cs"/>
              </a:defRPr>
            </a:lvl1pPr>
            <a:lvl2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5pPr>
            <a:lvl6pPr marL="4572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6pPr>
            <a:lvl7pPr marL="9144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7pPr>
            <a:lvl8pPr marL="13716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8pPr>
            <a:lvl9pPr marL="18288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9pPr>
          </a:lstStyle>
          <a:p>
            <a:pPr eaLnBrk="1" hangingPunct="1">
              <a:buFontTx/>
              <a:buNone/>
            </a:pPr>
            <a:r>
              <a:rPr lang="es-ES_tradnl" sz="3600" b="1" kern="0" dirty="0" smtClean="0">
                <a:solidFill>
                  <a:schemeClr val="tx2"/>
                </a:solidFill>
                <a:cs typeface="Verdana" pitchFamily="34" charset="0"/>
              </a:rPr>
              <a:t>MÁS INFORMACIÓN</a:t>
            </a:r>
          </a:p>
        </p:txBody>
      </p:sp>
      <p:sp>
        <p:nvSpPr>
          <p:cNvPr id="12"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dirty="0">
                <a:solidFill>
                  <a:srgbClr val="898989"/>
                </a:solidFill>
                <a:latin typeface="Verdana" pitchFamily="34" charset="0"/>
              </a:rPr>
              <a:t>Gobierno de Chile | Ministerio de Energía</a:t>
            </a:r>
            <a:r>
              <a:rPr lang="en-US" sz="900" dirty="0">
                <a:solidFill>
                  <a:srgbClr val="898989"/>
                </a:solidFill>
                <a:latin typeface="Verdana" pitchFamily="34" charset="0"/>
              </a:rPr>
              <a:t> </a:t>
            </a:r>
          </a:p>
        </p:txBody>
      </p:sp>
      <p:sp>
        <p:nvSpPr>
          <p:cNvPr id="10" name="Título 1"/>
          <p:cNvSpPr txBox="1">
            <a:spLocks/>
          </p:cNvSpPr>
          <p:nvPr/>
        </p:nvSpPr>
        <p:spPr bwMode="auto">
          <a:xfrm>
            <a:off x="433849" y="1484784"/>
            <a:ext cx="7810559" cy="47525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lgn="ctr">
              <a:buNone/>
            </a:pPr>
            <a:r>
              <a:rPr lang="es-CL" sz="2800" dirty="0" smtClean="0">
                <a:solidFill>
                  <a:schemeClr val="tx1">
                    <a:lumMod val="50000"/>
                    <a:lumOff val="50000"/>
                  </a:schemeClr>
                </a:solidFill>
                <a:latin typeface="Calibri" pitchFamily="34" charset="0"/>
                <a:cs typeface="+mn-cs"/>
              </a:rPr>
              <a:t>Preguntas y aclaraciones:</a:t>
            </a:r>
          </a:p>
          <a:p>
            <a:pPr algn="ctr">
              <a:buNone/>
            </a:pPr>
            <a:endParaRPr lang="es-CL" sz="2800" dirty="0" smtClean="0">
              <a:solidFill>
                <a:schemeClr val="tx1">
                  <a:lumMod val="50000"/>
                  <a:lumOff val="50000"/>
                </a:schemeClr>
              </a:solidFill>
              <a:latin typeface="Calibri" pitchFamily="34" charset="0"/>
              <a:cs typeface="+mn-cs"/>
            </a:endParaRPr>
          </a:p>
          <a:p>
            <a:pPr algn="ctr">
              <a:buNone/>
            </a:pPr>
            <a:r>
              <a:rPr lang="es-CL" sz="2800" dirty="0" smtClean="0">
                <a:solidFill>
                  <a:schemeClr val="tx1">
                    <a:lumMod val="50000"/>
                    <a:lumOff val="50000"/>
                  </a:schemeClr>
                </a:solidFill>
                <a:latin typeface="Calibri" pitchFamily="34" charset="0"/>
                <a:cs typeface="+mn-cs"/>
              </a:rPr>
              <a:t>Sitio web: </a:t>
            </a:r>
            <a:r>
              <a:rPr lang="es-CL" sz="2800" dirty="0" smtClean="0">
                <a:solidFill>
                  <a:schemeClr val="tx1">
                    <a:lumMod val="50000"/>
                    <a:lumOff val="50000"/>
                  </a:schemeClr>
                </a:solidFill>
                <a:latin typeface="Calibri" pitchFamily="34" charset="0"/>
                <a:cs typeface="+mn-cs"/>
                <a:hlinkClick r:id="rId3"/>
              </a:rPr>
              <a:t>www.energía.gob.cl/</a:t>
            </a:r>
            <a:r>
              <a:rPr lang="es-CL" sz="2800" dirty="0" err="1" smtClean="0">
                <a:solidFill>
                  <a:schemeClr val="tx1">
                    <a:lumMod val="50000"/>
                    <a:lumOff val="50000"/>
                  </a:schemeClr>
                </a:solidFill>
                <a:latin typeface="Calibri" pitchFamily="34" charset="0"/>
                <a:cs typeface="+mn-cs"/>
                <a:hlinkClick r:id="rId3"/>
              </a:rPr>
              <a:t>fae</a:t>
            </a:r>
            <a:endParaRPr lang="es-CL" sz="2800" u="sng" dirty="0" smtClean="0">
              <a:solidFill>
                <a:schemeClr val="tx2"/>
              </a:solidFill>
              <a:latin typeface="Calibri" pitchFamily="34" charset="0"/>
              <a:cs typeface="+mn-cs"/>
            </a:endParaRPr>
          </a:p>
          <a:p>
            <a:pPr algn="ctr">
              <a:buNone/>
            </a:pPr>
            <a:endParaRPr lang="es-CL" sz="2800" dirty="0">
              <a:solidFill>
                <a:srgbClr val="595959"/>
              </a:solidFill>
              <a:latin typeface="Calibri" pitchFamily="34" charset="0"/>
              <a:cs typeface="+mn-cs"/>
            </a:endParaRPr>
          </a:p>
          <a:p>
            <a:pPr algn="ctr">
              <a:buNone/>
            </a:pPr>
            <a:r>
              <a:rPr lang="es-CL" sz="2800" dirty="0" smtClean="0">
                <a:solidFill>
                  <a:schemeClr val="tx1">
                    <a:lumMod val="50000"/>
                    <a:lumOff val="50000"/>
                  </a:schemeClr>
                </a:solidFill>
                <a:latin typeface="Calibri" pitchFamily="34" charset="0"/>
                <a:cs typeface="+mn-cs"/>
              </a:rPr>
              <a:t>Correo: </a:t>
            </a:r>
            <a:r>
              <a:rPr lang="es-CL" sz="2800" dirty="0" smtClean="0">
                <a:solidFill>
                  <a:schemeClr val="tx2"/>
                </a:solidFill>
                <a:latin typeface="Calibri" pitchFamily="34" charset="0"/>
                <a:cs typeface="+mn-cs"/>
                <a:hlinkClick r:id="rId4"/>
              </a:rPr>
              <a:t>fae@minenergia.cl</a:t>
            </a:r>
            <a:endParaRPr lang="es-CL" sz="2800" dirty="0" smtClean="0">
              <a:solidFill>
                <a:schemeClr val="tx2"/>
              </a:solidFill>
              <a:latin typeface="Calibri" pitchFamily="34" charset="0"/>
              <a:cs typeface="+mn-cs"/>
            </a:endParaRPr>
          </a:p>
          <a:p>
            <a:pPr algn="ctr">
              <a:buNone/>
            </a:pPr>
            <a:endParaRPr lang="es-CL" sz="2800" dirty="0" smtClean="0">
              <a:solidFill>
                <a:srgbClr val="595959"/>
              </a:solidFill>
              <a:latin typeface="Calibri" pitchFamily="34" charset="0"/>
              <a:cs typeface="+mn-cs"/>
            </a:endParaRPr>
          </a:p>
          <a:p>
            <a:pPr algn="ctr">
              <a:buNone/>
            </a:pPr>
            <a:endParaRPr lang="es-CL" sz="2800" dirty="0">
              <a:solidFill>
                <a:srgbClr val="595959"/>
              </a:solidFill>
              <a:latin typeface="Calibri" pitchFamily="34" charset="0"/>
              <a:cs typeface="+mn-cs"/>
            </a:endParaRPr>
          </a:p>
          <a:p>
            <a:pPr algn="ctr">
              <a:buNone/>
            </a:pPr>
            <a:endParaRPr lang="es-CL" sz="3000" dirty="0" smtClean="0">
              <a:solidFill>
                <a:srgbClr val="595959"/>
              </a:solidFill>
              <a:latin typeface="Calibri" pitchFamily="34" charset="0"/>
              <a:cs typeface="+mn-cs"/>
            </a:endParaRPr>
          </a:p>
          <a:p>
            <a:pPr algn="ctr">
              <a:buNone/>
            </a:pPr>
            <a:endParaRPr lang="es-CL" sz="3000" dirty="0">
              <a:solidFill>
                <a:srgbClr val="595959"/>
              </a:solidFill>
              <a:latin typeface="Calibri" pitchFamily="34" charset="0"/>
              <a:cs typeface="+mn-cs"/>
            </a:endParaRPr>
          </a:p>
        </p:txBody>
      </p:sp>
    </p:spTree>
    <p:extLst>
      <p:ext uri="{BB962C8B-B14F-4D97-AF65-F5344CB8AC3E}">
        <p14:creationId xmlns:p14="http://schemas.microsoft.com/office/powerpoint/2010/main" val="10239716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6732240" y="4522631"/>
            <a:ext cx="2338281" cy="2335369"/>
          </a:xfrm>
          <a:prstGeom prst="rect">
            <a:avLst/>
          </a:prstGeom>
        </p:spPr>
      </p:pic>
      <p:pic>
        <p:nvPicPr>
          <p:cNvPr id="4" name="Picture 2"/>
          <p:cNvPicPr>
            <a:picLocks noChangeAspect="1" noChangeArrowheads="1"/>
          </p:cNvPicPr>
          <p:nvPr/>
        </p:nvPicPr>
        <p:blipFill rotWithShape="1">
          <a:blip r:embed="rId5">
            <a:clrChange>
              <a:clrFrom>
                <a:srgbClr val="00AEC4"/>
              </a:clrFrom>
              <a:clrTo>
                <a:srgbClr val="00AEC4">
                  <a:alpha val="0"/>
                </a:srgbClr>
              </a:clrTo>
            </a:clrChange>
            <a:extLst>
              <a:ext uri="{28A0092B-C50C-407E-A947-70E740481C1C}">
                <a14:useLocalDpi xmlns:a14="http://schemas.microsoft.com/office/drawing/2010/main" val="0"/>
              </a:ext>
            </a:extLst>
          </a:blip>
          <a:srcRect l="3479" t="1923" r="2043" b="67699"/>
          <a:stretch/>
        </p:blipFill>
        <p:spPr bwMode="auto">
          <a:xfrm>
            <a:off x="971600" y="1528549"/>
            <a:ext cx="6268468" cy="2811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666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3 Gráfico"/>
          <p:cNvGraphicFramePr>
            <a:graphicFrameLocks/>
          </p:cNvGraphicFramePr>
          <p:nvPr>
            <p:extLst>
              <p:ext uri="{D42A27DB-BD31-4B8C-83A1-F6EECF244321}">
                <p14:modId xmlns:p14="http://schemas.microsoft.com/office/powerpoint/2010/main" val="779733696"/>
              </p:ext>
            </p:extLst>
          </p:nvPr>
        </p:nvGraphicFramePr>
        <p:xfrm>
          <a:off x="-140072" y="3381674"/>
          <a:ext cx="9036496" cy="33171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543037239"/>
              </p:ext>
            </p:extLst>
          </p:nvPr>
        </p:nvGraphicFramePr>
        <p:xfrm>
          <a:off x="301680" y="1094239"/>
          <a:ext cx="4342328" cy="4981623"/>
        </p:xfrm>
        <a:graphic>
          <a:graphicData uri="http://schemas.openxmlformats.org/drawingml/2006/table">
            <a:tbl>
              <a:tblPr firstRow="1" bandRow="1">
                <a:tableStyleId>{5C22544A-7EE6-4342-B048-85BDC9FD1C3A}</a:tableStyleId>
              </a:tblPr>
              <a:tblGrid>
                <a:gridCol w="1245984"/>
                <a:gridCol w="1080120"/>
                <a:gridCol w="216024"/>
                <a:gridCol w="1800200"/>
              </a:tblGrid>
              <a:tr h="432048">
                <a:tc>
                  <a:txBody>
                    <a:bodyPr/>
                    <a:lstStyle/>
                    <a:p>
                      <a:pPr algn="ctr" rtl="0" fontAlgn="b"/>
                      <a:r>
                        <a:rPr lang="es-CL" sz="1200" u="none" strike="noStrike" dirty="0">
                          <a:effectLst/>
                        </a:rPr>
                        <a:t>REGIÓN</a:t>
                      </a:r>
                      <a:endParaRPr lang="es-CL" sz="1200" b="1" i="0" u="none" strike="noStrike" dirty="0">
                        <a:solidFill>
                          <a:srgbClr val="FFFFFF"/>
                        </a:solidFill>
                        <a:effectLst/>
                        <a:latin typeface="Calibri"/>
                      </a:endParaRPr>
                    </a:p>
                  </a:txBody>
                  <a:tcPr marL="0" marR="0" marT="0" marB="0" anchor="ctr"/>
                </a:tc>
                <a:tc>
                  <a:txBody>
                    <a:bodyPr/>
                    <a:lstStyle/>
                    <a:p>
                      <a:pPr algn="ctr" rtl="0" fontAlgn="b"/>
                      <a:r>
                        <a:rPr lang="es-CL" sz="1200" u="none" strike="noStrike" dirty="0">
                          <a:effectLst/>
                        </a:rPr>
                        <a:t>POSTULACIONES</a:t>
                      </a:r>
                      <a:endParaRPr lang="es-CL" sz="1200" b="1" i="0" u="none" strike="noStrike" dirty="0">
                        <a:solidFill>
                          <a:srgbClr val="FFFFFF"/>
                        </a:solidFill>
                        <a:effectLst/>
                        <a:latin typeface="Calibri"/>
                      </a:endParaRPr>
                    </a:p>
                  </a:txBody>
                  <a:tcPr marL="0" marR="0" marT="0" marB="0" anchor="ctr"/>
                </a:tc>
                <a:tc gridSpan="2">
                  <a:txBody>
                    <a:bodyPr/>
                    <a:lstStyle/>
                    <a:p>
                      <a:pPr algn="ctr" rtl="0" fontAlgn="b"/>
                      <a:r>
                        <a:rPr lang="es-CL" sz="1200" u="none" strike="noStrike" dirty="0">
                          <a:effectLst/>
                        </a:rPr>
                        <a:t>ADJUDICADOS</a:t>
                      </a:r>
                      <a:endParaRPr lang="es-CL" sz="1200" b="1" i="0" u="none" strike="noStrike" dirty="0">
                        <a:solidFill>
                          <a:srgbClr val="FFFFFF"/>
                        </a:solidFill>
                        <a:effectLst/>
                        <a:latin typeface="Calibri"/>
                      </a:endParaRPr>
                    </a:p>
                  </a:txBody>
                  <a:tcPr marL="0" marR="0" marT="0" marB="0" anchor="ctr"/>
                </a:tc>
                <a:tc hMerge="1">
                  <a:txBody>
                    <a:bodyPr/>
                    <a:lstStyle/>
                    <a:p>
                      <a:endParaRPr lang="es-CL"/>
                    </a:p>
                  </a:txBody>
                  <a:tcPr/>
                </a:tc>
              </a:tr>
              <a:tr h="0">
                <a:tc>
                  <a:txBody>
                    <a:bodyPr/>
                    <a:lstStyle/>
                    <a:p>
                      <a:pPr algn="l" rtl="0" fontAlgn="ctr"/>
                      <a:r>
                        <a:rPr lang="es-CL" sz="1200" u="none" strike="noStrike" dirty="0">
                          <a:solidFill>
                            <a:schemeClr val="tx2"/>
                          </a:solidFill>
                          <a:effectLst/>
                        </a:rPr>
                        <a:t>Arica y Parinacota</a:t>
                      </a:r>
                      <a:endParaRPr lang="es-CL" sz="1200" b="0" i="0" u="none" strike="noStrike" dirty="0">
                        <a:solidFill>
                          <a:schemeClr val="tx2"/>
                        </a:solidFill>
                        <a:effectLst/>
                        <a:latin typeface="Calibri"/>
                      </a:endParaRPr>
                    </a:p>
                  </a:txBody>
                  <a:tcPr marL="0" marR="0" marT="0" marB="0" anchor="ctr"/>
                </a:tc>
                <a:tc>
                  <a:txBody>
                    <a:bodyPr/>
                    <a:lstStyle/>
                    <a:p>
                      <a:pPr algn="ctr" rtl="0" fontAlgn="ctr"/>
                      <a:r>
                        <a:rPr lang="es-CL" sz="1200" b="0" i="0" u="none" strike="noStrike" dirty="0" smtClean="0">
                          <a:solidFill>
                            <a:schemeClr val="tx2"/>
                          </a:solidFill>
                          <a:effectLst/>
                          <a:latin typeface="Calibri"/>
                        </a:rPr>
                        <a:t>5</a:t>
                      </a:r>
                      <a:endParaRPr lang="es-CL" sz="1200" b="0" i="0" u="none" strike="noStrike" dirty="0">
                        <a:solidFill>
                          <a:schemeClr val="tx2"/>
                        </a:solidFill>
                        <a:effectLst/>
                        <a:latin typeface="Calibri"/>
                      </a:endParaRPr>
                    </a:p>
                  </a:txBody>
                  <a:tcPr marL="0" marR="0" marT="0" marB="0" anchor="ctr"/>
                </a:tc>
                <a:tc>
                  <a:txBody>
                    <a:bodyPr/>
                    <a:lstStyle/>
                    <a:p>
                      <a:pPr algn="ctr" rtl="0" fontAlgn="ctr"/>
                      <a:r>
                        <a:rPr lang="es-CL" sz="1200" u="none" strike="noStrike" dirty="0">
                          <a:solidFill>
                            <a:schemeClr val="tx2"/>
                          </a:solidFill>
                          <a:effectLst/>
                        </a:rPr>
                        <a:t>0</a:t>
                      </a:r>
                      <a:endParaRPr lang="es-CL" sz="1200" b="0" i="0" u="none" strike="noStrike" dirty="0">
                        <a:solidFill>
                          <a:schemeClr val="tx2"/>
                        </a:solidFill>
                        <a:effectLst/>
                        <a:latin typeface="Calibri"/>
                      </a:endParaRPr>
                    </a:p>
                  </a:txBody>
                  <a:tcPr marL="0" marR="0" marT="0" marB="0" anchor="ctr"/>
                </a:tc>
                <a:tc>
                  <a:txBody>
                    <a:bodyPr/>
                    <a:lstStyle/>
                    <a:p>
                      <a:pPr algn="l" rtl="0" fontAlgn="ctr"/>
                      <a:r>
                        <a:rPr lang="es-CL" sz="1200" u="none" strike="noStrike">
                          <a:solidFill>
                            <a:schemeClr val="tx2"/>
                          </a:solidFill>
                          <a:effectLst/>
                        </a:rPr>
                        <a:t> </a:t>
                      </a:r>
                      <a:endParaRPr lang="es-CL" sz="1200" b="0" i="0" u="none" strike="noStrike">
                        <a:solidFill>
                          <a:schemeClr val="tx2"/>
                        </a:solidFill>
                        <a:effectLst/>
                        <a:latin typeface="Calibri"/>
                      </a:endParaRPr>
                    </a:p>
                  </a:txBody>
                  <a:tcPr marL="0" marR="0" marT="0" marB="0" anchor="ctr"/>
                </a:tc>
              </a:tr>
              <a:tr h="164908">
                <a:tc>
                  <a:txBody>
                    <a:bodyPr/>
                    <a:lstStyle/>
                    <a:p>
                      <a:pPr algn="l" rtl="0" fontAlgn="ctr"/>
                      <a:r>
                        <a:rPr lang="es-CL" sz="1200" u="none" strike="noStrike" dirty="0">
                          <a:solidFill>
                            <a:schemeClr val="tx2"/>
                          </a:solidFill>
                          <a:effectLst/>
                        </a:rPr>
                        <a:t>Tarapacá</a:t>
                      </a:r>
                      <a:endParaRPr lang="es-CL" sz="1200" b="0" i="0" u="none" strike="noStrike" dirty="0">
                        <a:solidFill>
                          <a:schemeClr val="tx2"/>
                        </a:solidFill>
                        <a:effectLst/>
                        <a:latin typeface="Calibri"/>
                      </a:endParaRPr>
                    </a:p>
                  </a:txBody>
                  <a:tcPr marL="0" marR="0" marT="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kern="1200" dirty="0" smtClean="0">
                          <a:solidFill>
                            <a:schemeClr val="tx2"/>
                          </a:solidFill>
                          <a:effectLst/>
                          <a:latin typeface="Calibri"/>
                          <a:ea typeface="+mn-ea"/>
                          <a:cs typeface="+mn-cs"/>
                        </a:rPr>
                        <a:t>5</a:t>
                      </a:r>
                    </a:p>
                  </a:txBody>
                  <a:tcPr anchor="ctr"/>
                </a:tc>
                <a:tc>
                  <a:txBody>
                    <a:bodyPr/>
                    <a:lstStyle/>
                    <a:p>
                      <a:pPr algn="ctr" rtl="0" fontAlgn="ctr"/>
                      <a:r>
                        <a:rPr lang="es-CL" sz="1200" u="none" strike="noStrike" dirty="0">
                          <a:solidFill>
                            <a:schemeClr val="tx2"/>
                          </a:solidFill>
                          <a:effectLst/>
                        </a:rPr>
                        <a:t>0</a:t>
                      </a:r>
                      <a:endParaRPr lang="es-CL" sz="1200" b="0" i="0" u="none" strike="noStrike" dirty="0">
                        <a:solidFill>
                          <a:schemeClr val="tx2"/>
                        </a:solidFill>
                        <a:effectLst/>
                        <a:latin typeface="Calibri"/>
                      </a:endParaRPr>
                    </a:p>
                  </a:txBody>
                  <a:tcPr marL="0" marR="0" marT="0" marB="0" anchor="ctr"/>
                </a:tc>
                <a:tc>
                  <a:txBody>
                    <a:bodyPr/>
                    <a:lstStyle/>
                    <a:p>
                      <a:pPr algn="l" rtl="0" fontAlgn="ctr"/>
                      <a:r>
                        <a:rPr lang="es-CL" sz="1200" u="none" strike="noStrike">
                          <a:solidFill>
                            <a:schemeClr val="tx2"/>
                          </a:solidFill>
                          <a:effectLst/>
                        </a:rPr>
                        <a:t> </a:t>
                      </a:r>
                      <a:endParaRPr lang="es-CL" sz="1200" b="0" i="0" u="none" strike="noStrike">
                        <a:solidFill>
                          <a:schemeClr val="tx2"/>
                        </a:solidFill>
                        <a:effectLst/>
                        <a:latin typeface="Calibri"/>
                      </a:endParaRPr>
                    </a:p>
                  </a:txBody>
                  <a:tcPr marL="0" marR="0" marT="0" marB="0" anchor="ctr"/>
                </a:tc>
              </a:tr>
              <a:tr h="164908">
                <a:tc>
                  <a:txBody>
                    <a:bodyPr/>
                    <a:lstStyle/>
                    <a:p>
                      <a:pPr algn="l" rtl="0" fontAlgn="ctr"/>
                      <a:r>
                        <a:rPr lang="es-CL" sz="1200" u="none" strike="noStrike" dirty="0">
                          <a:solidFill>
                            <a:schemeClr val="tx2"/>
                          </a:solidFill>
                          <a:effectLst/>
                        </a:rPr>
                        <a:t>Antofagasta</a:t>
                      </a:r>
                      <a:endParaRPr lang="es-CL" sz="1200" b="0" i="0" u="none" strike="noStrike" dirty="0">
                        <a:solidFill>
                          <a:schemeClr val="tx2"/>
                        </a:solidFill>
                        <a:effectLst/>
                        <a:latin typeface="Calibri"/>
                      </a:endParaRPr>
                    </a:p>
                  </a:txBody>
                  <a:tcPr marL="0" marR="0" marT="0" marB="0" anchor="ctr"/>
                </a:tc>
                <a:tc>
                  <a:txBody>
                    <a:bodyPr/>
                    <a:lstStyle/>
                    <a:p>
                      <a:pPr algn="ctr" rtl="0" fontAlgn="ctr"/>
                      <a:r>
                        <a:rPr lang="es-CL" sz="1200" b="0" i="0" u="none" strike="noStrike" dirty="0" smtClean="0">
                          <a:solidFill>
                            <a:schemeClr val="tx2"/>
                          </a:solidFill>
                          <a:effectLst/>
                          <a:latin typeface="Calibri"/>
                        </a:rPr>
                        <a:t>6</a:t>
                      </a:r>
                      <a:endParaRPr lang="es-CL" sz="1200" b="0" i="0" u="none" strike="noStrike" dirty="0">
                        <a:solidFill>
                          <a:schemeClr val="tx2"/>
                        </a:solidFill>
                        <a:effectLst/>
                        <a:latin typeface="Calibri"/>
                      </a:endParaRPr>
                    </a:p>
                  </a:txBody>
                  <a:tcPr marL="0" marR="0" marT="0" marB="0" anchor="ctr"/>
                </a:tc>
                <a:tc>
                  <a:txBody>
                    <a:bodyPr/>
                    <a:lstStyle/>
                    <a:p>
                      <a:pPr algn="ctr" rtl="0" fontAlgn="ctr"/>
                      <a:r>
                        <a:rPr lang="es-CL" sz="1200" u="none" strike="noStrike" dirty="0">
                          <a:solidFill>
                            <a:schemeClr val="tx2"/>
                          </a:solidFill>
                          <a:effectLst/>
                        </a:rPr>
                        <a:t>0</a:t>
                      </a:r>
                      <a:endParaRPr lang="es-CL" sz="1200" b="0" i="0" u="none" strike="noStrike" dirty="0">
                        <a:solidFill>
                          <a:schemeClr val="tx2"/>
                        </a:solidFill>
                        <a:effectLst/>
                        <a:latin typeface="Calibri"/>
                      </a:endParaRPr>
                    </a:p>
                  </a:txBody>
                  <a:tcPr marL="0" marR="0" marT="0" marB="0" anchor="ctr"/>
                </a:tc>
                <a:tc>
                  <a:txBody>
                    <a:bodyPr/>
                    <a:lstStyle/>
                    <a:p>
                      <a:pPr algn="l" rtl="0" fontAlgn="ctr"/>
                      <a:r>
                        <a:rPr lang="es-CL" sz="1200" u="none" strike="noStrike">
                          <a:solidFill>
                            <a:schemeClr val="tx2"/>
                          </a:solidFill>
                          <a:effectLst/>
                        </a:rPr>
                        <a:t> </a:t>
                      </a:r>
                      <a:endParaRPr lang="es-CL" sz="1200" b="0" i="0" u="none" strike="noStrike">
                        <a:solidFill>
                          <a:schemeClr val="tx2"/>
                        </a:solidFill>
                        <a:effectLst/>
                        <a:latin typeface="Calibri"/>
                      </a:endParaRPr>
                    </a:p>
                  </a:txBody>
                  <a:tcPr marL="0" marR="0" marT="0" marB="0" anchor="ctr"/>
                </a:tc>
              </a:tr>
              <a:tr h="27424">
                <a:tc>
                  <a:txBody>
                    <a:bodyPr/>
                    <a:lstStyle/>
                    <a:p>
                      <a:pPr algn="l" rtl="0" fontAlgn="ctr"/>
                      <a:r>
                        <a:rPr lang="es-CL" sz="1200" u="none" strike="noStrike" dirty="0">
                          <a:solidFill>
                            <a:schemeClr val="tx2"/>
                          </a:solidFill>
                          <a:effectLst/>
                        </a:rPr>
                        <a:t>Atacama</a:t>
                      </a:r>
                      <a:endParaRPr lang="es-CL" sz="1200" b="0" i="0" u="none" strike="noStrike" dirty="0">
                        <a:solidFill>
                          <a:schemeClr val="tx2"/>
                        </a:solidFill>
                        <a:effectLst/>
                        <a:latin typeface="Calibri"/>
                      </a:endParaRPr>
                    </a:p>
                  </a:txBody>
                  <a:tcPr marL="0" marR="0" marT="0" marB="0" anchor="ctr"/>
                </a:tc>
                <a:tc>
                  <a:txBody>
                    <a:bodyPr/>
                    <a:lstStyle/>
                    <a:p>
                      <a:pPr algn="ctr" rtl="0" fontAlgn="ctr"/>
                      <a:r>
                        <a:rPr lang="es-CL" sz="1200" b="0" i="0" u="none" strike="noStrike" dirty="0" smtClean="0">
                          <a:solidFill>
                            <a:schemeClr val="tx2"/>
                          </a:solidFill>
                          <a:effectLst/>
                          <a:latin typeface="Calibri"/>
                        </a:rPr>
                        <a:t>11</a:t>
                      </a:r>
                      <a:endParaRPr lang="es-CL" sz="1200" b="0" i="0" u="none" strike="noStrike" dirty="0">
                        <a:solidFill>
                          <a:schemeClr val="tx2"/>
                        </a:solidFill>
                        <a:effectLst/>
                        <a:latin typeface="Calibri"/>
                      </a:endParaRPr>
                    </a:p>
                  </a:txBody>
                  <a:tcPr marL="0" marR="0" marT="0" marB="0" anchor="ctr"/>
                </a:tc>
                <a:tc>
                  <a:txBody>
                    <a:bodyPr/>
                    <a:lstStyle/>
                    <a:p>
                      <a:pPr algn="ctr" rtl="0" fontAlgn="ctr"/>
                      <a:r>
                        <a:rPr lang="es-CL" sz="1200" u="none" strike="noStrike" dirty="0">
                          <a:solidFill>
                            <a:schemeClr val="tx2"/>
                          </a:solidFill>
                          <a:effectLst/>
                        </a:rPr>
                        <a:t>0</a:t>
                      </a:r>
                      <a:endParaRPr lang="es-CL" sz="1200" b="0" i="0" u="none" strike="noStrike" dirty="0">
                        <a:solidFill>
                          <a:schemeClr val="tx2"/>
                        </a:solidFill>
                        <a:effectLst/>
                        <a:latin typeface="Calibri"/>
                      </a:endParaRPr>
                    </a:p>
                  </a:txBody>
                  <a:tcPr marL="0" marR="0" marT="0" marB="0" anchor="ctr"/>
                </a:tc>
                <a:tc>
                  <a:txBody>
                    <a:bodyPr/>
                    <a:lstStyle/>
                    <a:p>
                      <a:pPr algn="l" rtl="0" fontAlgn="ctr"/>
                      <a:r>
                        <a:rPr lang="es-CL" sz="1200" u="none" strike="noStrike" dirty="0">
                          <a:solidFill>
                            <a:schemeClr val="tx2"/>
                          </a:solidFill>
                          <a:effectLst/>
                        </a:rPr>
                        <a:t> </a:t>
                      </a:r>
                      <a:endParaRPr lang="es-CL" sz="1200" b="0" i="0" u="none" strike="noStrike" dirty="0">
                        <a:solidFill>
                          <a:schemeClr val="tx2"/>
                        </a:solidFill>
                        <a:effectLst/>
                        <a:latin typeface="Calibri"/>
                      </a:endParaRPr>
                    </a:p>
                  </a:txBody>
                  <a:tcPr marL="0" marR="0" marT="0" marB="0" anchor="ctr"/>
                </a:tc>
              </a:tr>
              <a:tr h="0">
                <a:tc rowSpan="2">
                  <a:txBody>
                    <a:bodyPr/>
                    <a:lstStyle/>
                    <a:p>
                      <a:pPr marL="0" algn="l" defTabSz="457200" rtl="0" eaLnBrk="1" fontAlgn="ctr" latinLnBrk="0" hangingPunct="1"/>
                      <a:r>
                        <a:rPr lang="es-CL" sz="1200" b="0" i="0" u="none" strike="noStrike" kern="1200" dirty="0">
                          <a:solidFill>
                            <a:schemeClr val="tx2"/>
                          </a:solidFill>
                          <a:effectLst/>
                          <a:latin typeface="Calibri"/>
                          <a:ea typeface="+mn-ea"/>
                          <a:cs typeface="+mn-cs"/>
                        </a:rPr>
                        <a:t>Coquimbo</a:t>
                      </a:r>
                    </a:p>
                  </a:txBody>
                  <a:tcPr marL="0" marR="0" marT="0" marB="0" anchor="ctr"/>
                </a:tc>
                <a:tc rowSpan="2">
                  <a:txBody>
                    <a:bodyPr/>
                    <a:lstStyle/>
                    <a:p>
                      <a:pPr marL="0" algn="ctr" defTabSz="457200" rtl="0" eaLnBrk="1" fontAlgn="ctr" latinLnBrk="0" hangingPunct="1"/>
                      <a:r>
                        <a:rPr lang="es-CL" sz="1200" b="0" i="0" u="none" strike="noStrike" kern="1200" dirty="0" smtClean="0">
                          <a:solidFill>
                            <a:schemeClr val="tx2"/>
                          </a:solidFill>
                          <a:effectLst/>
                          <a:latin typeface="Calibri"/>
                          <a:ea typeface="+mn-ea"/>
                          <a:cs typeface="+mn-cs"/>
                        </a:rPr>
                        <a:t>18</a:t>
                      </a:r>
                      <a:endParaRPr lang="es-CL" sz="1200" b="0" i="0" u="none" strike="noStrike" kern="1200" dirty="0">
                        <a:solidFill>
                          <a:schemeClr val="tx2"/>
                        </a:solidFill>
                        <a:effectLst/>
                        <a:latin typeface="Calibri"/>
                        <a:ea typeface="+mn-ea"/>
                        <a:cs typeface="+mn-cs"/>
                      </a:endParaRPr>
                    </a:p>
                  </a:txBody>
                  <a:tcPr anchor="ctr"/>
                </a:tc>
                <a:tc rowSpan="2">
                  <a:txBody>
                    <a:bodyPr/>
                    <a:lstStyle/>
                    <a:p>
                      <a:pPr algn="ctr" rtl="0" fontAlgn="ctr"/>
                      <a:r>
                        <a:rPr lang="es-CL" sz="1200" u="none" strike="noStrike" dirty="0">
                          <a:solidFill>
                            <a:schemeClr val="tx2"/>
                          </a:solidFill>
                          <a:effectLst/>
                        </a:rPr>
                        <a:t>8</a:t>
                      </a:r>
                      <a:endParaRPr lang="es-CL" sz="1200" b="0" i="0" u="none" strike="noStrike" dirty="0">
                        <a:solidFill>
                          <a:schemeClr val="tx2"/>
                        </a:solidFill>
                        <a:effectLst/>
                        <a:latin typeface="Calibri"/>
                      </a:endParaRPr>
                    </a:p>
                  </a:txBody>
                  <a:tcPr marL="0" marR="0" marT="0" marB="0" anchor="ctr"/>
                </a:tc>
                <a:tc>
                  <a:txBody>
                    <a:bodyPr/>
                    <a:lstStyle/>
                    <a:p>
                      <a:pPr algn="l" rtl="0" fontAlgn="ctr"/>
                      <a:r>
                        <a:rPr lang="es-CL" sz="1200" u="none" strike="noStrike">
                          <a:solidFill>
                            <a:schemeClr val="tx2"/>
                          </a:solidFill>
                          <a:effectLst/>
                        </a:rPr>
                        <a:t>2 Proyectos de Energización</a:t>
                      </a:r>
                      <a:endParaRPr lang="es-CL" sz="1200" b="0" i="0" u="none" strike="noStrike">
                        <a:solidFill>
                          <a:schemeClr val="tx2"/>
                        </a:solidFill>
                        <a:effectLst/>
                        <a:latin typeface="Calibri"/>
                      </a:endParaRPr>
                    </a:p>
                  </a:txBody>
                  <a:tcPr marL="0" marR="0" marT="0" marB="0" anchor="ctr"/>
                </a:tc>
              </a:tr>
              <a:tr h="0">
                <a:tc vMerge="1">
                  <a:txBody>
                    <a:bodyPr/>
                    <a:lstStyle/>
                    <a:p>
                      <a:endParaRPr lang="es-CL"/>
                    </a:p>
                  </a:txBody>
                  <a:tcPr/>
                </a:tc>
                <a:tc vMerge="1">
                  <a:txBody>
                    <a:bodyPr/>
                    <a:lstStyle/>
                    <a:p>
                      <a:pPr algn="ctr" rtl="0" fontAlgn="ctr"/>
                      <a:endParaRPr lang="es-CL" sz="1200" b="0" i="0" u="none" strike="noStrike" dirty="0">
                        <a:solidFill>
                          <a:schemeClr val="tx2"/>
                        </a:solidFill>
                        <a:effectLst/>
                        <a:latin typeface="Calibri"/>
                      </a:endParaRPr>
                    </a:p>
                  </a:txBody>
                  <a:tcPr marL="0" marR="0" marT="0" marB="0" anchor="ctr"/>
                </a:tc>
                <a:tc vMerge="1">
                  <a:txBody>
                    <a:bodyPr/>
                    <a:lstStyle/>
                    <a:p>
                      <a:endParaRPr lang="es-CL"/>
                    </a:p>
                  </a:txBody>
                  <a:tcPr/>
                </a:tc>
                <a:tc>
                  <a:txBody>
                    <a:bodyPr/>
                    <a:lstStyle/>
                    <a:p>
                      <a:pPr algn="l" rtl="0" fontAlgn="ctr"/>
                      <a:r>
                        <a:rPr lang="es-CL" sz="1200" u="none" strike="noStrike" dirty="0">
                          <a:solidFill>
                            <a:schemeClr val="tx2"/>
                          </a:solidFill>
                          <a:effectLst/>
                        </a:rPr>
                        <a:t>6 Talleres</a:t>
                      </a:r>
                      <a:endParaRPr lang="es-CL" sz="1200" b="0" i="0" u="none" strike="noStrike" dirty="0">
                        <a:solidFill>
                          <a:schemeClr val="tx2"/>
                        </a:solidFill>
                        <a:effectLst/>
                        <a:latin typeface="Calibri"/>
                      </a:endParaRPr>
                    </a:p>
                  </a:txBody>
                  <a:tcPr marL="0" marR="0" marT="0" marB="0" anchor="ctr"/>
                </a:tc>
              </a:tr>
              <a:tr h="164908">
                <a:tc>
                  <a:txBody>
                    <a:bodyPr/>
                    <a:lstStyle/>
                    <a:p>
                      <a:pPr algn="l" rtl="0" fontAlgn="ctr"/>
                      <a:r>
                        <a:rPr lang="es-CL" sz="1200" u="none" strike="noStrike" dirty="0">
                          <a:solidFill>
                            <a:schemeClr val="tx2"/>
                          </a:solidFill>
                          <a:effectLst/>
                        </a:rPr>
                        <a:t>Valparaíso</a:t>
                      </a:r>
                      <a:endParaRPr lang="es-CL" sz="1200" b="0" i="0" u="none" strike="noStrike" dirty="0">
                        <a:solidFill>
                          <a:schemeClr val="tx2"/>
                        </a:solidFill>
                        <a:effectLst/>
                        <a:latin typeface="Calibri"/>
                      </a:endParaRPr>
                    </a:p>
                  </a:txBody>
                  <a:tcPr marL="0" marR="0" marT="0" marB="0" anchor="ctr"/>
                </a:tc>
                <a:tc>
                  <a:txBody>
                    <a:bodyPr/>
                    <a:lstStyle/>
                    <a:p>
                      <a:pPr algn="ctr" rtl="0" fontAlgn="ctr"/>
                      <a:r>
                        <a:rPr lang="es-CL" sz="1200" b="0" i="0" u="none" strike="noStrike" dirty="0" smtClean="0">
                          <a:solidFill>
                            <a:schemeClr val="tx2"/>
                          </a:solidFill>
                          <a:effectLst/>
                          <a:latin typeface="Calibri"/>
                        </a:rPr>
                        <a:t>19</a:t>
                      </a:r>
                      <a:endParaRPr lang="es-CL" sz="1200" b="0" i="0" u="none" strike="noStrike" dirty="0">
                        <a:solidFill>
                          <a:schemeClr val="tx2"/>
                        </a:solidFill>
                        <a:effectLst/>
                        <a:latin typeface="Calibri"/>
                      </a:endParaRPr>
                    </a:p>
                  </a:txBody>
                  <a:tcPr marL="0" marR="0" marT="0" marB="0" anchor="ctr"/>
                </a:tc>
                <a:tc>
                  <a:txBody>
                    <a:bodyPr/>
                    <a:lstStyle/>
                    <a:p>
                      <a:pPr algn="ctr" rtl="0" fontAlgn="ctr"/>
                      <a:r>
                        <a:rPr lang="es-CL" sz="1200" u="none" strike="noStrike" dirty="0">
                          <a:solidFill>
                            <a:schemeClr val="tx2"/>
                          </a:solidFill>
                          <a:effectLst/>
                        </a:rPr>
                        <a:t>1</a:t>
                      </a:r>
                      <a:endParaRPr lang="es-CL" sz="1200" b="0" i="0" u="none" strike="noStrike" dirty="0">
                        <a:solidFill>
                          <a:schemeClr val="tx2"/>
                        </a:solidFill>
                        <a:effectLst/>
                        <a:latin typeface="Calibri"/>
                      </a:endParaRPr>
                    </a:p>
                  </a:txBody>
                  <a:tcPr marL="0" marR="0" marT="0" marB="0" anchor="ctr"/>
                </a:tc>
                <a:tc>
                  <a:txBody>
                    <a:bodyPr/>
                    <a:lstStyle/>
                    <a:p>
                      <a:pPr algn="l" rtl="0" fontAlgn="ctr"/>
                      <a:r>
                        <a:rPr lang="es-CL" sz="1200" u="none" strike="noStrike" dirty="0">
                          <a:solidFill>
                            <a:schemeClr val="tx2"/>
                          </a:solidFill>
                          <a:effectLst/>
                        </a:rPr>
                        <a:t>1 Proyecto de Energización</a:t>
                      </a:r>
                      <a:endParaRPr lang="es-CL" sz="1200" b="0" i="0" u="none" strike="noStrike" dirty="0">
                        <a:solidFill>
                          <a:schemeClr val="tx2"/>
                        </a:solidFill>
                        <a:effectLst/>
                        <a:latin typeface="Calibri"/>
                      </a:endParaRPr>
                    </a:p>
                  </a:txBody>
                  <a:tcPr marL="0" marR="0" marT="0" marB="0" anchor="ctr"/>
                </a:tc>
              </a:tr>
              <a:tr h="164908">
                <a:tc rowSpan="2">
                  <a:txBody>
                    <a:bodyPr/>
                    <a:lstStyle/>
                    <a:p>
                      <a:pPr algn="l" rtl="0" fontAlgn="ctr"/>
                      <a:r>
                        <a:rPr lang="es-CL" sz="1200" u="none" strike="noStrike">
                          <a:solidFill>
                            <a:schemeClr val="tx2"/>
                          </a:solidFill>
                          <a:effectLst/>
                        </a:rPr>
                        <a:t>Metropolitana de Santiago</a:t>
                      </a:r>
                      <a:endParaRPr lang="es-CL" sz="1200" b="0" i="0" u="none" strike="noStrike">
                        <a:solidFill>
                          <a:schemeClr val="tx2"/>
                        </a:solidFill>
                        <a:effectLst/>
                        <a:latin typeface="Calibri"/>
                      </a:endParaRPr>
                    </a:p>
                  </a:txBody>
                  <a:tcPr marL="0" marR="0" marT="0" marB="0" anchor="ctr"/>
                </a:tc>
                <a:tc rowSpan="2">
                  <a:txBody>
                    <a:bodyPr/>
                    <a:lstStyle/>
                    <a:p>
                      <a:pPr algn="ctr" rtl="0" fontAlgn="ctr"/>
                      <a:r>
                        <a:rPr lang="es-CL" sz="1200" b="0" i="0" u="none" strike="noStrike" dirty="0" smtClean="0">
                          <a:solidFill>
                            <a:schemeClr val="tx2"/>
                          </a:solidFill>
                          <a:effectLst/>
                          <a:latin typeface="Calibri"/>
                        </a:rPr>
                        <a:t>29</a:t>
                      </a:r>
                      <a:endParaRPr lang="es-CL" sz="1200" b="0" i="0" u="none" strike="noStrike" dirty="0">
                        <a:solidFill>
                          <a:schemeClr val="tx2"/>
                        </a:solidFill>
                        <a:effectLst/>
                        <a:latin typeface="Calibri"/>
                      </a:endParaRPr>
                    </a:p>
                  </a:txBody>
                  <a:tcPr marL="0" marR="0" marT="0" marB="0" anchor="ctr"/>
                </a:tc>
                <a:tc rowSpan="2">
                  <a:txBody>
                    <a:bodyPr/>
                    <a:lstStyle/>
                    <a:p>
                      <a:pPr algn="ctr" rtl="0" fontAlgn="ctr"/>
                      <a:r>
                        <a:rPr lang="es-CL" sz="1200" u="none" strike="noStrike" dirty="0">
                          <a:solidFill>
                            <a:schemeClr val="tx2"/>
                          </a:solidFill>
                          <a:effectLst/>
                        </a:rPr>
                        <a:t>3</a:t>
                      </a:r>
                      <a:endParaRPr lang="es-CL" sz="1200" b="0" i="0" u="none" strike="noStrike" dirty="0">
                        <a:solidFill>
                          <a:schemeClr val="tx2"/>
                        </a:solidFill>
                        <a:effectLst/>
                        <a:latin typeface="Calibri"/>
                      </a:endParaRPr>
                    </a:p>
                  </a:txBody>
                  <a:tcPr marL="0" marR="0" marT="0" marB="0" anchor="ctr"/>
                </a:tc>
                <a:tc>
                  <a:txBody>
                    <a:bodyPr/>
                    <a:lstStyle/>
                    <a:p>
                      <a:pPr algn="l" rtl="0" fontAlgn="ctr"/>
                      <a:r>
                        <a:rPr lang="es-CL" sz="1200" u="none" strike="noStrike" dirty="0">
                          <a:solidFill>
                            <a:schemeClr val="tx2"/>
                          </a:solidFill>
                          <a:effectLst/>
                        </a:rPr>
                        <a:t>1</a:t>
                      </a:r>
                      <a:r>
                        <a:rPr lang="es-CL" sz="1200" u="none" strike="noStrike" dirty="0" smtClean="0">
                          <a:solidFill>
                            <a:schemeClr val="tx2"/>
                          </a:solidFill>
                          <a:effectLst/>
                        </a:rPr>
                        <a:t> </a:t>
                      </a:r>
                      <a:r>
                        <a:rPr lang="es-CL" sz="1200" u="none" strike="noStrike" dirty="0">
                          <a:solidFill>
                            <a:schemeClr val="tx2"/>
                          </a:solidFill>
                          <a:effectLst/>
                        </a:rPr>
                        <a:t>I+D</a:t>
                      </a:r>
                      <a:endParaRPr lang="es-CL" sz="1200" b="0" i="0" u="none" strike="noStrike" dirty="0">
                        <a:solidFill>
                          <a:schemeClr val="tx2"/>
                        </a:solidFill>
                        <a:effectLst/>
                        <a:latin typeface="Calibri"/>
                      </a:endParaRPr>
                    </a:p>
                  </a:txBody>
                  <a:tcPr marL="0" marR="0" marT="0" marB="0" anchor="ctr"/>
                </a:tc>
              </a:tr>
              <a:tr h="164908">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l" rtl="0" fontAlgn="ctr"/>
                      <a:r>
                        <a:rPr lang="es-CL" sz="1200" u="none" strike="noStrike" dirty="0">
                          <a:solidFill>
                            <a:schemeClr val="tx2"/>
                          </a:solidFill>
                          <a:effectLst/>
                        </a:rPr>
                        <a:t>2</a:t>
                      </a:r>
                      <a:r>
                        <a:rPr lang="es-CL" sz="1200" u="none" strike="noStrike" dirty="0" smtClean="0">
                          <a:solidFill>
                            <a:schemeClr val="tx2"/>
                          </a:solidFill>
                          <a:effectLst/>
                        </a:rPr>
                        <a:t> Talleres</a:t>
                      </a:r>
                      <a:endParaRPr lang="es-CL" sz="1200" b="0" i="0" u="none" strike="noStrike" dirty="0">
                        <a:solidFill>
                          <a:schemeClr val="tx2"/>
                        </a:solidFill>
                        <a:effectLst/>
                        <a:latin typeface="Calibri"/>
                      </a:endParaRPr>
                    </a:p>
                  </a:txBody>
                  <a:tcPr marL="0" marR="0" marT="0" marB="0" anchor="ctr"/>
                </a:tc>
              </a:tr>
              <a:tr h="0">
                <a:tc>
                  <a:txBody>
                    <a:bodyPr/>
                    <a:lstStyle/>
                    <a:p>
                      <a:pPr algn="l" rtl="0" fontAlgn="ctr"/>
                      <a:r>
                        <a:rPr lang="es-CL" sz="1200" u="none" strike="noStrike">
                          <a:solidFill>
                            <a:schemeClr val="tx2"/>
                          </a:solidFill>
                          <a:effectLst/>
                        </a:rPr>
                        <a:t>Libertador General Bernardo O'Higgins</a:t>
                      </a:r>
                      <a:endParaRPr lang="es-CL" sz="1200" b="0" i="0" u="none" strike="noStrike">
                        <a:solidFill>
                          <a:schemeClr val="tx2"/>
                        </a:solidFill>
                        <a:effectLst/>
                        <a:latin typeface="Calibri"/>
                      </a:endParaRPr>
                    </a:p>
                  </a:txBody>
                  <a:tcPr marL="0" marR="0" marT="0" marB="0" anchor="ctr"/>
                </a:tc>
                <a:tc>
                  <a:txBody>
                    <a:bodyPr/>
                    <a:lstStyle/>
                    <a:p>
                      <a:pPr algn="ctr" rtl="0" fontAlgn="ctr"/>
                      <a:r>
                        <a:rPr lang="es-CL" sz="1200" b="0" i="0" u="none" strike="noStrike" dirty="0" smtClean="0">
                          <a:solidFill>
                            <a:schemeClr val="tx2"/>
                          </a:solidFill>
                          <a:effectLst/>
                          <a:latin typeface="Calibri"/>
                        </a:rPr>
                        <a:t>15</a:t>
                      </a:r>
                      <a:endParaRPr lang="es-CL" sz="1200" b="0" i="0" u="none" strike="noStrike" dirty="0">
                        <a:solidFill>
                          <a:schemeClr val="tx2"/>
                        </a:solidFill>
                        <a:effectLst/>
                        <a:latin typeface="Calibri"/>
                      </a:endParaRPr>
                    </a:p>
                  </a:txBody>
                  <a:tcPr marL="0" marR="0" marT="0" marB="0" anchor="ctr"/>
                </a:tc>
                <a:tc>
                  <a:txBody>
                    <a:bodyPr/>
                    <a:lstStyle/>
                    <a:p>
                      <a:pPr algn="ctr" rtl="0" fontAlgn="ctr"/>
                      <a:r>
                        <a:rPr lang="es-CL" sz="1200" u="none" strike="noStrike" dirty="0">
                          <a:solidFill>
                            <a:schemeClr val="tx2"/>
                          </a:solidFill>
                          <a:effectLst/>
                        </a:rPr>
                        <a:t>2</a:t>
                      </a:r>
                      <a:endParaRPr lang="es-CL" sz="1200" b="0" i="0" u="none" strike="noStrike" dirty="0">
                        <a:solidFill>
                          <a:schemeClr val="tx2"/>
                        </a:solidFill>
                        <a:effectLst/>
                        <a:latin typeface="Calibri"/>
                      </a:endParaRPr>
                    </a:p>
                  </a:txBody>
                  <a:tcPr marL="0" marR="0" marT="0" marB="0" anchor="ctr"/>
                </a:tc>
                <a:tc>
                  <a:txBody>
                    <a:bodyPr/>
                    <a:lstStyle/>
                    <a:p>
                      <a:pPr algn="l" rtl="0" fontAlgn="ctr"/>
                      <a:r>
                        <a:rPr lang="es-CL" sz="1200" u="none" strike="noStrike">
                          <a:solidFill>
                            <a:schemeClr val="tx2"/>
                          </a:solidFill>
                          <a:effectLst/>
                        </a:rPr>
                        <a:t>2 Talleres</a:t>
                      </a:r>
                      <a:endParaRPr lang="es-CL" sz="1200" b="0" i="0" u="none" strike="noStrike">
                        <a:solidFill>
                          <a:schemeClr val="tx2"/>
                        </a:solidFill>
                        <a:effectLst/>
                        <a:latin typeface="Calibri"/>
                      </a:endParaRPr>
                    </a:p>
                  </a:txBody>
                  <a:tcPr marL="0" marR="0" marT="0" marB="0" anchor="ctr"/>
                </a:tc>
              </a:tr>
              <a:tr h="287839">
                <a:tc rowSpan="3">
                  <a:txBody>
                    <a:bodyPr/>
                    <a:lstStyle/>
                    <a:p>
                      <a:pPr algn="l" rtl="0" fontAlgn="ctr"/>
                      <a:r>
                        <a:rPr lang="es-CL" sz="1200" u="none" strike="noStrike">
                          <a:solidFill>
                            <a:schemeClr val="tx2"/>
                          </a:solidFill>
                          <a:effectLst/>
                        </a:rPr>
                        <a:t>Maule</a:t>
                      </a:r>
                      <a:endParaRPr lang="es-CL" sz="1200" b="0" i="0" u="none" strike="noStrike">
                        <a:solidFill>
                          <a:schemeClr val="tx2"/>
                        </a:solidFill>
                        <a:effectLst/>
                        <a:latin typeface="Calibri"/>
                      </a:endParaRPr>
                    </a:p>
                  </a:txBody>
                  <a:tcPr marL="0" marR="0" marT="0" marB="0" anchor="ctr"/>
                </a:tc>
                <a:tc rowSpan="3">
                  <a:txBody>
                    <a:bodyPr/>
                    <a:lstStyle/>
                    <a:p>
                      <a:pPr algn="ctr" rtl="0" fontAlgn="ctr"/>
                      <a:r>
                        <a:rPr lang="es-CL" sz="1200" b="0" i="0" u="none" strike="noStrike" dirty="0" smtClean="0">
                          <a:solidFill>
                            <a:schemeClr val="tx2"/>
                          </a:solidFill>
                          <a:effectLst/>
                          <a:latin typeface="Calibri"/>
                        </a:rPr>
                        <a:t>35</a:t>
                      </a:r>
                      <a:endParaRPr lang="es-CL" sz="1200" b="0" i="0" u="none" strike="noStrike" dirty="0">
                        <a:solidFill>
                          <a:schemeClr val="tx2"/>
                        </a:solidFill>
                        <a:effectLst/>
                        <a:latin typeface="Calibri"/>
                      </a:endParaRPr>
                    </a:p>
                  </a:txBody>
                  <a:tcPr marL="0" marR="0" marT="0" marB="0" anchor="ctr"/>
                </a:tc>
                <a:tc rowSpan="3">
                  <a:txBody>
                    <a:bodyPr/>
                    <a:lstStyle/>
                    <a:p>
                      <a:pPr algn="ctr" rtl="0" fontAlgn="ctr"/>
                      <a:r>
                        <a:rPr lang="es-CL" sz="1200" u="none" strike="noStrike" dirty="0">
                          <a:solidFill>
                            <a:schemeClr val="tx2"/>
                          </a:solidFill>
                          <a:effectLst/>
                        </a:rPr>
                        <a:t>7</a:t>
                      </a:r>
                      <a:endParaRPr lang="es-CL" sz="1200" b="0" i="0" u="none" strike="noStrike" dirty="0">
                        <a:solidFill>
                          <a:schemeClr val="tx2"/>
                        </a:solidFill>
                        <a:effectLst/>
                        <a:latin typeface="Calibri"/>
                      </a:endParaRPr>
                    </a:p>
                  </a:txBody>
                  <a:tcPr marL="0" marR="0" marT="0" marB="0" anchor="ctr"/>
                </a:tc>
                <a:tc>
                  <a:txBody>
                    <a:bodyPr/>
                    <a:lstStyle/>
                    <a:p>
                      <a:pPr algn="l" rtl="0" fontAlgn="ctr"/>
                      <a:r>
                        <a:rPr lang="es-CL" sz="1200" u="none" strike="noStrike">
                          <a:solidFill>
                            <a:schemeClr val="tx2"/>
                          </a:solidFill>
                          <a:effectLst/>
                        </a:rPr>
                        <a:t>5 Proyectos de Energización</a:t>
                      </a:r>
                      <a:endParaRPr lang="es-CL" sz="1200" b="0" i="0" u="none" strike="noStrike">
                        <a:solidFill>
                          <a:schemeClr val="tx2"/>
                        </a:solidFill>
                        <a:effectLst/>
                        <a:latin typeface="Calibri"/>
                      </a:endParaRPr>
                    </a:p>
                  </a:txBody>
                  <a:tcPr marL="0" marR="0" marT="0" marB="0" anchor="ctr"/>
                </a:tc>
              </a:tr>
              <a:tr h="115802">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l" rtl="0" fontAlgn="ctr"/>
                      <a:r>
                        <a:rPr lang="es-CL" sz="1200" u="none" strike="noStrike">
                          <a:solidFill>
                            <a:schemeClr val="tx2"/>
                          </a:solidFill>
                          <a:effectLst/>
                        </a:rPr>
                        <a:t>1 I+D</a:t>
                      </a:r>
                      <a:endParaRPr lang="es-CL" sz="1200" b="0" i="0" u="none" strike="noStrike">
                        <a:solidFill>
                          <a:schemeClr val="tx2"/>
                        </a:solidFill>
                        <a:effectLst/>
                        <a:latin typeface="Calibri"/>
                      </a:endParaRPr>
                    </a:p>
                  </a:txBody>
                  <a:tcPr marL="0" marR="0" marT="0" marB="0" anchor="ctr"/>
                </a:tc>
              </a:tr>
              <a:tr h="164908">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l" rtl="0" fontAlgn="ctr"/>
                      <a:r>
                        <a:rPr lang="es-CL" sz="1200" u="none" strike="noStrike">
                          <a:solidFill>
                            <a:schemeClr val="tx2"/>
                          </a:solidFill>
                          <a:effectLst/>
                        </a:rPr>
                        <a:t>1 Taller</a:t>
                      </a:r>
                      <a:endParaRPr lang="es-CL" sz="1200" b="0" i="0" u="none" strike="noStrike">
                        <a:solidFill>
                          <a:schemeClr val="tx2"/>
                        </a:solidFill>
                        <a:effectLst/>
                        <a:latin typeface="Calibri"/>
                      </a:endParaRPr>
                    </a:p>
                  </a:txBody>
                  <a:tcPr marL="0" marR="0" marT="0" marB="0" anchor="ctr"/>
                </a:tc>
              </a:tr>
              <a:tr h="164908">
                <a:tc rowSpan="3">
                  <a:txBody>
                    <a:bodyPr/>
                    <a:lstStyle/>
                    <a:p>
                      <a:pPr algn="l" rtl="0" fontAlgn="ctr"/>
                      <a:r>
                        <a:rPr lang="es-CL" sz="1200" u="none" strike="noStrike">
                          <a:solidFill>
                            <a:schemeClr val="tx2"/>
                          </a:solidFill>
                          <a:effectLst/>
                        </a:rPr>
                        <a:t>Biobío</a:t>
                      </a:r>
                      <a:endParaRPr lang="es-CL" sz="1200" b="0" i="0" u="none" strike="noStrike">
                        <a:solidFill>
                          <a:schemeClr val="tx2"/>
                        </a:solidFill>
                        <a:effectLst/>
                        <a:latin typeface="Calibri"/>
                      </a:endParaRPr>
                    </a:p>
                  </a:txBody>
                  <a:tcPr marL="0" marR="0" marT="0" marB="0" anchor="ctr"/>
                </a:tc>
                <a:tc rowSpan="3">
                  <a:txBody>
                    <a:bodyPr/>
                    <a:lstStyle/>
                    <a:p>
                      <a:pPr algn="ctr" rtl="0" fontAlgn="ctr"/>
                      <a:r>
                        <a:rPr lang="es-CL" sz="1200" b="0" i="0" u="none" strike="noStrike" dirty="0" smtClean="0">
                          <a:solidFill>
                            <a:schemeClr val="tx2"/>
                          </a:solidFill>
                          <a:effectLst/>
                          <a:latin typeface="Calibri"/>
                        </a:rPr>
                        <a:t>30</a:t>
                      </a:r>
                      <a:endParaRPr lang="es-CL" sz="1200" b="0" i="0" u="none" strike="noStrike" dirty="0">
                        <a:solidFill>
                          <a:schemeClr val="tx2"/>
                        </a:solidFill>
                        <a:effectLst/>
                        <a:latin typeface="Calibri"/>
                      </a:endParaRPr>
                    </a:p>
                  </a:txBody>
                  <a:tcPr marL="0" marR="0" marT="0" marB="0" anchor="ctr"/>
                </a:tc>
                <a:tc rowSpan="3">
                  <a:txBody>
                    <a:bodyPr/>
                    <a:lstStyle/>
                    <a:p>
                      <a:pPr algn="ctr" rtl="0" fontAlgn="ctr"/>
                      <a:r>
                        <a:rPr lang="es-CL" sz="1200" u="none" strike="noStrike" dirty="0">
                          <a:solidFill>
                            <a:schemeClr val="tx2"/>
                          </a:solidFill>
                          <a:effectLst/>
                        </a:rPr>
                        <a:t>4</a:t>
                      </a:r>
                      <a:endParaRPr lang="es-CL" sz="1200" b="0" i="0" u="none" strike="noStrike" dirty="0">
                        <a:solidFill>
                          <a:schemeClr val="tx2"/>
                        </a:solidFill>
                        <a:effectLst/>
                        <a:latin typeface="Calibri"/>
                      </a:endParaRPr>
                    </a:p>
                  </a:txBody>
                  <a:tcPr marL="0" marR="0" marT="0" marB="0" anchor="ctr"/>
                </a:tc>
                <a:tc>
                  <a:txBody>
                    <a:bodyPr/>
                    <a:lstStyle/>
                    <a:p>
                      <a:pPr algn="l" rtl="0" fontAlgn="ctr"/>
                      <a:r>
                        <a:rPr lang="es-CL" sz="1200" u="none" strike="noStrike">
                          <a:solidFill>
                            <a:schemeClr val="tx2"/>
                          </a:solidFill>
                          <a:effectLst/>
                        </a:rPr>
                        <a:t>1 Proyecto de Energización</a:t>
                      </a:r>
                      <a:endParaRPr lang="es-CL" sz="1200" b="0" i="0" u="none" strike="noStrike">
                        <a:solidFill>
                          <a:schemeClr val="tx2"/>
                        </a:solidFill>
                        <a:effectLst/>
                        <a:latin typeface="Calibri"/>
                      </a:endParaRPr>
                    </a:p>
                  </a:txBody>
                  <a:tcPr marL="0" marR="0" marT="0" marB="0" anchor="ctr"/>
                </a:tc>
              </a:tr>
              <a:tr h="164908">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l" rtl="0" fontAlgn="ctr"/>
                      <a:r>
                        <a:rPr lang="es-CL" sz="1200" u="none" strike="noStrike">
                          <a:solidFill>
                            <a:schemeClr val="tx2"/>
                          </a:solidFill>
                          <a:effectLst/>
                        </a:rPr>
                        <a:t>2 I+D</a:t>
                      </a:r>
                      <a:endParaRPr lang="es-CL" sz="1200" b="0" i="0" u="none" strike="noStrike">
                        <a:solidFill>
                          <a:schemeClr val="tx2"/>
                        </a:solidFill>
                        <a:effectLst/>
                        <a:latin typeface="Calibri"/>
                      </a:endParaRPr>
                    </a:p>
                  </a:txBody>
                  <a:tcPr marL="0" marR="0" marT="0" marB="0" anchor="ctr"/>
                </a:tc>
              </a:tr>
              <a:tr h="164908">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l" rtl="0" fontAlgn="ctr"/>
                      <a:r>
                        <a:rPr lang="es-CL" sz="1200" u="none" strike="noStrike">
                          <a:solidFill>
                            <a:schemeClr val="tx2"/>
                          </a:solidFill>
                          <a:effectLst/>
                        </a:rPr>
                        <a:t>1 Taller</a:t>
                      </a:r>
                      <a:endParaRPr lang="es-CL" sz="1200" b="0" i="0" u="none" strike="noStrike">
                        <a:solidFill>
                          <a:schemeClr val="tx2"/>
                        </a:solidFill>
                        <a:effectLst/>
                        <a:latin typeface="Calibri"/>
                      </a:endParaRPr>
                    </a:p>
                  </a:txBody>
                  <a:tcPr marL="0" marR="0" marT="0" marB="0" anchor="ctr"/>
                </a:tc>
              </a:tr>
              <a:tr h="329816">
                <a:tc>
                  <a:txBody>
                    <a:bodyPr/>
                    <a:lstStyle/>
                    <a:p>
                      <a:pPr algn="l" rtl="0" fontAlgn="ctr"/>
                      <a:r>
                        <a:rPr lang="es-CL" sz="1200" u="none" strike="noStrike">
                          <a:solidFill>
                            <a:schemeClr val="tx2"/>
                          </a:solidFill>
                          <a:effectLst/>
                        </a:rPr>
                        <a:t>Araucanía</a:t>
                      </a:r>
                      <a:endParaRPr lang="es-CL" sz="1200" b="0" i="0" u="none" strike="noStrike">
                        <a:solidFill>
                          <a:schemeClr val="tx2"/>
                        </a:solidFill>
                        <a:effectLst/>
                        <a:latin typeface="Calibri"/>
                      </a:endParaRPr>
                    </a:p>
                  </a:txBody>
                  <a:tcPr marL="0" marR="0" marT="0" marB="0" anchor="ctr"/>
                </a:tc>
                <a:tc>
                  <a:txBody>
                    <a:bodyPr/>
                    <a:lstStyle/>
                    <a:p>
                      <a:pPr algn="ctr" rtl="0" fontAlgn="ctr"/>
                      <a:r>
                        <a:rPr lang="es-CL" sz="1200" b="0" i="0" u="none" strike="noStrike" dirty="0" smtClean="0">
                          <a:solidFill>
                            <a:schemeClr val="tx2"/>
                          </a:solidFill>
                          <a:effectLst/>
                          <a:latin typeface="Calibri"/>
                        </a:rPr>
                        <a:t>25</a:t>
                      </a:r>
                      <a:endParaRPr lang="es-CL" sz="1200" b="0" i="0" u="none" strike="noStrike" dirty="0">
                        <a:solidFill>
                          <a:schemeClr val="tx2"/>
                        </a:solidFill>
                        <a:effectLst/>
                        <a:latin typeface="Calibri"/>
                      </a:endParaRPr>
                    </a:p>
                  </a:txBody>
                  <a:tcPr marL="0" marR="0" marT="0" marB="0" anchor="ctr"/>
                </a:tc>
                <a:tc>
                  <a:txBody>
                    <a:bodyPr/>
                    <a:lstStyle/>
                    <a:p>
                      <a:pPr algn="ctr" rtl="0" fontAlgn="ctr"/>
                      <a:r>
                        <a:rPr lang="es-CL" sz="1200" b="0" i="0" u="none" strike="noStrike" dirty="0" smtClean="0">
                          <a:solidFill>
                            <a:schemeClr val="tx2"/>
                          </a:solidFill>
                          <a:effectLst/>
                          <a:latin typeface="Calibri"/>
                        </a:rPr>
                        <a:t>1</a:t>
                      </a:r>
                      <a:endParaRPr lang="es-CL" sz="1200" b="0" i="0" u="none" strike="noStrike" dirty="0">
                        <a:solidFill>
                          <a:schemeClr val="tx2"/>
                        </a:solidFill>
                        <a:effectLst/>
                        <a:latin typeface="Calibri"/>
                      </a:endParaRPr>
                    </a:p>
                  </a:txBody>
                  <a:tcPr marL="0" marR="0" marT="0" marB="0" anchor="ctr"/>
                </a:tc>
                <a:tc>
                  <a:txBody>
                    <a:bodyPr/>
                    <a:lstStyle/>
                    <a:p>
                      <a:pPr algn="l" rtl="0" fontAlgn="ctr"/>
                      <a:r>
                        <a:rPr lang="es-CL" sz="1200" u="none" strike="noStrike" dirty="0">
                          <a:solidFill>
                            <a:schemeClr val="tx2"/>
                          </a:solidFill>
                          <a:effectLst/>
                        </a:rPr>
                        <a:t>1 Proyecto de Energización</a:t>
                      </a:r>
                      <a:endParaRPr lang="es-CL" sz="1200" b="0" i="0" u="none" strike="noStrike" dirty="0">
                        <a:solidFill>
                          <a:schemeClr val="tx2"/>
                        </a:solidFill>
                        <a:effectLst/>
                        <a:latin typeface="Calibri"/>
                      </a:endParaRPr>
                    </a:p>
                  </a:txBody>
                  <a:tcPr marL="0" marR="0" marT="0" marB="0" anchor="ctr"/>
                </a:tc>
              </a:tr>
              <a:tr h="164908">
                <a:tc>
                  <a:txBody>
                    <a:bodyPr/>
                    <a:lstStyle/>
                    <a:p>
                      <a:pPr algn="l" rtl="0" fontAlgn="ctr"/>
                      <a:r>
                        <a:rPr lang="es-CL" sz="1200" u="none" strike="noStrike">
                          <a:solidFill>
                            <a:schemeClr val="tx2"/>
                          </a:solidFill>
                          <a:effectLst/>
                        </a:rPr>
                        <a:t>Los Ríos</a:t>
                      </a:r>
                      <a:endParaRPr lang="es-CL" sz="1200" b="0" i="0" u="none" strike="noStrike">
                        <a:solidFill>
                          <a:schemeClr val="tx2"/>
                        </a:solidFill>
                        <a:effectLst/>
                        <a:latin typeface="Calibri"/>
                      </a:endParaRPr>
                    </a:p>
                  </a:txBody>
                  <a:tcPr marL="0" marR="0" marT="0" marB="0" anchor="ctr"/>
                </a:tc>
                <a:tc>
                  <a:txBody>
                    <a:bodyPr/>
                    <a:lstStyle/>
                    <a:p>
                      <a:pPr algn="ctr" rtl="0" fontAlgn="ctr"/>
                      <a:r>
                        <a:rPr lang="es-CL" sz="1200" b="0" i="0" u="none" strike="noStrike" dirty="0" smtClean="0">
                          <a:solidFill>
                            <a:schemeClr val="tx2"/>
                          </a:solidFill>
                          <a:effectLst/>
                          <a:latin typeface="Calibri"/>
                        </a:rPr>
                        <a:t>5</a:t>
                      </a:r>
                      <a:endParaRPr lang="es-CL" sz="1200" b="0" i="0" u="none" strike="noStrike" dirty="0">
                        <a:solidFill>
                          <a:schemeClr val="tx2"/>
                        </a:solidFill>
                        <a:effectLst/>
                        <a:latin typeface="Calibri"/>
                      </a:endParaRPr>
                    </a:p>
                  </a:txBody>
                  <a:tcPr marL="0" marR="0" marT="0" marB="0" anchor="ctr"/>
                </a:tc>
                <a:tc>
                  <a:txBody>
                    <a:bodyPr/>
                    <a:lstStyle/>
                    <a:p>
                      <a:pPr algn="ctr" rtl="0" fontAlgn="ctr"/>
                      <a:r>
                        <a:rPr lang="es-CL" sz="1200" u="none" strike="noStrike" dirty="0">
                          <a:solidFill>
                            <a:schemeClr val="tx2"/>
                          </a:solidFill>
                          <a:effectLst/>
                        </a:rPr>
                        <a:t>0</a:t>
                      </a:r>
                      <a:endParaRPr lang="es-CL" sz="1200" b="0" i="0" u="none" strike="noStrike" dirty="0">
                        <a:solidFill>
                          <a:schemeClr val="tx2"/>
                        </a:solidFill>
                        <a:effectLst/>
                        <a:latin typeface="Calibri"/>
                      </a:endParaRPr>
                    </a:p>
                  </a:txBody>
                  <a:tcPr marL="0" marR="0" marT="0" marB="0" anchor="ctr"/>
                </a:tc>
                <a:tc>
                  <a:txBody>
                    <a:bodyPr/>
                    <a:lstStyle/>
                    <a:p>
                      <a:pPr algn="l" rtl="0" fontAlgn="ctr"/>
                      <a:r>
                        <a:rPr lang="es-CL" sz="1200" u="none" strike="noStrike" dirty="0">
                          <a:solidFill>
                            <a:schemeClr val="tx2"/>
                          </a:solidFill>
                          <a:effectLst/>
                        </a:rPr>
                        <a:t> </a:t>
                      </a:r>
                      <a:endParaRPr lang="es-CL" sz="1200" b="0" i="0" u="none" strike="noStrike" dirty="0">
                        <a:solidFill>
                          <a:schemeClr val="tx2"/>
                        </a:solidFill>
                        <a:effectLst/>
                        <a:latin typeface="Calibri"/>
                      </a:endParaRPr>
                    </a:p>
                  </a:txBody>
                  <a:tcPr marL="0" marR="0" marT="0" marB="0" anchor="ctr"/>
                </a:tc>
              </a:tr>
              <a:tr h="164908">
                <a:tc>
                  <a:txBody>
                    <a:bodyPr/>
                    <a:lstStyle/>
                    <a:p>
                      <a:pPr algn="l" rtl="0" fontAlgn="ctr"/>
                      <a:r>
                        <a:rPr lang="es-CL" sz="1200" u="none" strike="noStrike">
                          <a:solidFill>
                            <a:schemeClr val="tx2"/>
                          </a:solidFill>
                          <a:effectLst/>
                        </a:rPr>
                        <a:t>Los Lagos</a:t>
                      </a:r>
                      <a:endParaRPr lang="es-CL" sz="1200" b="0" i="0" u="none" strike="noStrike">
                        <a:solidFill>
                          <a:schemeClr val="tx2"/>
                        </a:solidFill>
                        <a:effectLst/>
                        <a:latin typeface="Calibri"/>
                      </a:endParaRPr>
                    </a:p>
                  </a:txBody>
                  <a:tcPr marL="0" marR="0" marT="0" marB="0" anchor="ctr"/>
                </a:tc>
                <a:tc>
                  <a:txBody>
                    <a:bodyPr/>
                    <a:lstStyle/>
                    <a:p>
                      <a:pPr algn="ctr" rtl="0" fontAlgn="ctr"/>
                      <a:r>
                        <a:rPr lang="es-CL" sz="1200" b="0" i="0" u="none" strike="noStrike" dirty="0" smtClean="0">
                          <a:solidFill>
                            <a:schemeClr val="tx2"/>
                          </a:solidFill>
                          <a:effectLst/>
                          <a:latin typeface="Calibri"/>
                        </a:rPr>
                        <a:t>7</a:t>
                      </a:r>
                      <a:endParaRPr lang="es-CL" sz="1200" b="0" i="0" u="none" strike="noStrike" dirty="0">
                        <a:solidFill>
                          <a:schemeClr val="tx2"/>
                        </a:solidFill>
                        <a:effectLst/>
                        <a:latin typeface="Calibri"/>
                      </a:endParaRPr>
                    </a:p>
                  </a:txBody>
                  <a:tcPr marL="0" marR="0" marT="0" marB="0" anchor="ctr"/>
                </a:tc>
                <a:tc>
                  <a:txBody>
                    <a:bodyPr/>
                    <a:lstStyle/>
                    <a:p>
                      <a:pPr algn="ctr" rtl="0" fontAlgn="ctr"/>
                      <a:r>
                        <a:rPr lang="es-CL" sz="1200" u="none" strike="noStrike" dirty="0">
                          <a:solidFill>
                            <a:schemeClr val="tx2"/>
                          </a:solidFill>
                          <a:effectLst/>
                        </a:rPr>
                        <a:t>1</a:t>
                      </a:r>
                      <a:endParaRPr lang="es-CL" sz="1200" b="0" i="0" u="none" strike="noStrike" dirty="0">
                        <a:solidFill>
                          <a:schemeClr val="tx2"/>
                        </a:solidFill>
                        <a:effectLst/>
                        <a:latin typeface="Calibri"/>
                      </a:endParaRPr>
                    </a:p>
                  </a:txBody>
                  <a:tcPr marL="0" marR="0" marT="0" marB="0" anchor="ctr"/>
                </a:tc>
                <a:tc>
                  <a:txBody>
                    <a:bodyPr/>
                    <a:lstStyle/>
                    <a:p>
                      <a:pPr algn="l" rtl="0" fontAlgn="ctr"/>
                      <a:r>
                        <a:rPr lang="es-CL" sz="1200" u="none" strike="noStrike" dirty="0">
                          <a:solidFill>
                            <a:schemeClr val="tx2"/>
                          </a:solidFill>
                          <a:effectLst/>
                        </a:rPr>
                        <a:t>1 I+D</a:t>
                      </a:r>
                      <a:endParaRPr lang="es-CL" sz="1200" b="0" i="0" u="none" strike="noStrike" dirty="0">
                        <a:solidFill>
                          <a:schemeClr val="tx2"/>
                        </a:solidFill>
                        <a:effectLst/>
                        <a:latin typeface="Calibri"/>
                      </a:endParaRPr>
                    </a:p>
                  </a:txBody>
                  <a:tcPr marL="0" marR="0" marT="0" marB="0" anchor="ctr"/>
                </a:tc>
              </a:tr>
              <a:tr h="164908">
                <a:tc>
                  <a:txBody>
                    <a:bodyPr/>
                    <a:lstStyle/>
                    <a:p>
                      <a:pPr algn="l" rtl="0" fontAlgn="ctr"/>
                      <a:r>
                        <a:rPr lang="es-CL" sz="1200" u="none" strike="noStrike">
                          <a:solidFill>
                            <a:schemeClr val="tx2"/>
                          </a:solidFill>
                          <a:effectLst/>
                        </a:rPr>
                        <a:t>Aysen</a:t>
                      </a:r>
                      <a:endParaRPr lang="es-CL" sz="1200" b="0" i="0" u="none" strike="noStrike">
                        <a:solidFill>
                          <a:schemeClr val="tx2"/>
                        </a:solidFill>
                        <a:effectLst/>
                        <a:latin typeface="Calibri"/>
                      </a:endParaRPr>
                    </a:p>
                  </a:txBody>
                  <a:tcPr marL="0" marR="0" marT="0" marB="0" anchor="ctr"/>
                </a:tc>
                <a:tc>
                  <a:txBody>
                    <a:bodyPr/>
                    <a:lstStyle/>
                    <a:p>
                      <a:pPr algn="ctr" rtl="0" fontAlgn="ctr"/>
                      <a:r>
                        <a:rPr lang="es-CL" sz="1200" b="0" i="0" u="none" strike="noStrike" dirty="0" smtClean="0">
                          <a:solidFill>
                            <a:schemeClr val="tx2"/>
                          </a:solidFill>
                          <a:effectLst/>
                          <a:latin typeface="Calibri"/>
                        </a:rPr>
                        <a:t>1</a:t>
                      </a:r>
                      <a:endParaRPr lang="es-CL" sz="1200" b="0" i="0" u="none" strike="noStrike" dirty="0">
                        <a:solidFill>
                          <a:schemeClr val="tx2"/>
                        </a:solidFill>
                        <a:effectLst/>
                        <a:latin typeface="Calibri"/>
                      </a:endParaRPr>
                    </a:p>
                  </a:txBody>
                  <a:tcPr marL="0" marR="0" marT="0" marB="0" anchor="ctr"/>
                </a:tc>
                <a:tc>
                  <a:txBody>
                    <a:bodyPr/>
                    <a:lstStyle/>
                    <a:p>
                      <a:pPr algn="ctr" rtl="0" fontAlgn="ctr"/>
                      <a:r>
                        <a:rPr lang="es-CL" sz="1200" u="none" strike="noStrike" dirty="0">
                          <a:solidFill>
                            <a:schemeClr val="tx2"/>
                          </a:solidFill>
                          <a:effectLst/>
                        </a:rPr>
                        <a:t>0</a:t>
                      </a:r>
                      <a:endParaRPr lang="es-CL" sz="1200" b="0" i="0" u="none" strike="noStrike" dirty="0">
                        <a:solidFill>
                          <a:schemeClr val="tx2"/>
                        </a:solidFill>
                        <a:effectLst/>
                        <a:latin typeface="Calibri"/>
                      </a:endParaRPr>
                    </a:p>
                  </a:txBody>
                  <a:tcPr marL="0" marR="0" marT="0" marB="0" anchor="ctr"/>
                </a:tc>
                <a:tc>
                  <a:txBody>
                    <a:bodyPr/>
                    <a:lstStyle/>
                    <a:p>
                      <a:pPr algn="l" rtl="0" fontAlgn="ctr"/>
                      <a:r>
                        <a:rPr lang="es-CL" sz="1200" u="none" strike="noStrike" dirty="0">
                          <a:solidFill>
                            <a:schemeClr val="tx2"/>
                          </a:solidFill>
                          <a:effectLst/>
                        </a:rPr>
                        <a:t> </a:t>
                      </a:r>
                      <a:endParaRPr lang="es-CL" sz="1200" b="0" i="0" u="none" strike="noStrike" dirty="0">
                        <a:solidFill>
                          <a:schemeClr val="tx2"/>
                        </a:solidFill>
                        <a:effectLst/>
                        <a:latin typeface="Calibri"/>
                      </a:endParaRPr>
                    </a:p>
                  </a:txBody>
                  <a:tcPr marL="0" marR="0" marT="0" marB="0" anchor="ctr"/>
                </a:tc>
              </a:tr>
              <a:tr h="322319">
                <a:tc>
                  <a:txBody>
                    <a:bodyPr/>
                    <a:lstStyle/>
                    <a:p>
                      <a:pPr algn="l" rtl="0" fontAlgn="ctr"/>
                      <a:r>
                        <a:rPr lang="es-CL" sz="1200" u="none" strike="noStrike" dirty="0">
                          <a:solidFill>
                            <a:schemeClr val="tx2"/>
                          </a:solidFill>
                          <a:effectLst/>
                        </a:rPr>
                        <a:t>Magallanes y la Antártica Chilena</a:t>
                      </a:r>
                      <a:endParaRPr lang="es-CL" sz="1200" b="0" i="0" u="none" strike="noStrike" dirty="0">
                        <a:solidFill>
                          <a:schemeClr val="tx2"/>
                        </a:solidFill>
                        <a:effectLst/>
                        <a:latin typeface="Calibri"/>
                      </a:endParaRPr>
                    </a:p>
                  </a:txBody>
                  <a:tcPr marL="0" marR="0" marT="0" marB="0" anchor="ctr"/>
                </a:tc>
                <a:tc>
                  <a:txBody>
                    <a:bodyPr/>
                    <a:lstStyle/>
                    <a:p>
                      <a:pPr algn="ctr" rtl="0" fontAlgn="ctr"/>
                      <a:r>
                        <a:rPr lang="es-CL" sz="1200" b="0" i="0" u="none" strike="noStrike" dirty="0" smtClean="0">
                          <a:solidFill>
                            <a:schemeClr val="tx2"/>
                          </a:solidFill>
                          <a:effectLst/>
                          <a:latin typeface="Calibri"/>
                        </a:rPr>
                        <a:t>3</a:t>
                      </a:r>
                      <a:endParaRPr lang="es-CL" sz="1200" b="0" i="0" u="none" strike="noStrike" dirty="0">
                        <a:solidFill>
                          <a:schemeClr val="tx2"/>
                        </a:solidFill>
                        <a:effectLst/>
                        <a:latin typeface="Calibri"/>
                      </a:endParaRPr>
                    </a:p>
                  </a:txBody>
                  <a:tcPr marL="0" marR="0" marT="0" marB="0" anchor="ctr"/>
                </a:tc>
                <a:tc>
                  <a:txBody>
                    <a:bodyPr/>
                    <a:lstStyle/>
                    <a:p>
                      <a:pPr algn="ctr" rtl="0" fontAlgn="ctr"/>
                      <a:r>
                        <a:rPr lang="es-CL" sz="1200" u="none" strike="noStrike" dirty="0">
                          <a:solidFill>
                            <a:schemeClr val="tx2"/>
                          </a:solidFill>
                          <a:effectLst/>
                        </a:rPr>
                        <a:t>0</a:t>
                      </a:r>
                      <a:endParaRPr lang="es-CL" sz="1200" b="0" i="0" u="none" strike="noStrike" dirty="0">
                        <a:solidFill>
                          <a:schemeClr val="tx2"/>
                        </a:solidFill>
                        <a:effectLst/>
                        <a:latin typeface="Calibri"/>
                      </a:endParaRPr>
                    </a:p>
                  </a:txBody>
                  <a:tcPr marL="0" marR="0" marT="0" marB="0" anchor="ctr"/>
                </a:tc>
                <a:tc>
                  <a:txBody>
                    <a:bodyPr/>
                    <a:lstStyle/>
                    <a:p>
                      <a:pPr algn="l" rtl="0" fontAlgn="ctr"/>
                      <a:r>
                        <a:rPr lang="es-CL" sz="1200" u="none" strike="noStrike" dirty="0">
                          <a:solidFill>
                            <a:schemeClr val="tx2"/>
                          </a:solidFill>
                          <a:effectLst/>
                        </a:rPr>
                        <a:t> </a:t>
                      </a:r>
                      <a:endParaRPr lang="es-CL" sz="1200" b="0" i="0" u="none" strike="noStrike" dirty="0">
                        <a:solidFill>
                          <a:schemeClr val="tx2"/>
                        </a:solidFill>
                        <a:effectLst/>
                        <a:latin typeface="Calibri"/>
                      </a:endParaRPr>
                    </a:p>
                  </a:txBody>
                  <a:tcPr marL="0" marR="0" marT="0" marB="0" anchor="ctr"/>
                </a:tc>
              </a:tr>
            </a:tbl>
          </a:graphicData>
        </a:graphic>
      </p:graphicFrame>
      <p:sp>
        <p:nvSpPr>
          <p:cNvPr id="9" name="Title 7"/>
          <p:cNvSpPr txBox="1">
            <a:spLocks/>
          </p:cNvSpPr>
          <p:nvPr/>
        </p:nvSpPr>
        <p:spPr bwMode="auto">
          <a:xfrm>
            <a:off x="295920" y="224507"/>
            <a:ext cx="8164512" cy="684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a:solidFill>
                  <a:srgbClr val="006CB7"/>
                </a:solidFill>
                <a:latin typeface="+mj-lt"/>
                <a:ea typeface="+mj-ea"/>
                <a:cs typeface="+mj-cs"/>
              </a:defRPr>
            </a:lvl1pPr>
            <a:lvl2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5pPr>
            <a:lvl6pPr marL="4572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6pPr>
            <a:lvl7pPr marL="9144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7pPr>
            <a:lvl8pPr marL="13716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8pPr>
            <a:lvl9pPr marL="1828800" algn="l" defTabSz="457200" rtl="0" eaLnBrk="0" fontAlgn="base" hangingPunct="0">
              <a:spcBef>
                <a:spcPct val="0"/>
              </a:spcBef>
              <a:spcAft>
                <a:spcPct val="0"/>
              </a:spcAft>
              <a:defRPr sz="2400">
                <a:solidFill>
                  <a:srgbClr val="006CB7"/>
                </a:solidFill>
                <a:latin typeface="Verdana" pitchFamily="34" charset="0"/>
                <a:ea typeface="ヒラギノ角ゴ Pro W3" charset="-128"/>
                <a:cs typeface="Verdana" pitchFamily="34" charset="0"/>
              </a:defRPr>
            </a:lvl9pPr>
          </a:lstStyle>
          <a:p>
            <a:pPr eaLnBrk="1" hangingPunct="1">
              <a:buFontTx/>
              <a:buNone/>
            </a:pPr>
            <a:r>
              <a:rPr lang="es-ES_tradnl" sz="3600" b="1" kern="0" dirty="0" smtClean="0">
                <a:solidFill>
                  <a:schemeClr val="tx2"/>
                </a:solidFill>
                <a:cs typeface="Verdana" pitchFamily="34" charset="0"/>
              </a:rPr>
              <a:t>POSTULACIONES 2015</a:t>
            </a:r>
          </a:p>
        </p:txBody>
      </p:sp>
      <p:graphicFrame>
        <p:nvGraphicFramePr>
          <p:cNvPr id="6" name="5 Tabla"/>
          <p:cNvGraphicFramePr>
            <a:graphicFrameLocks noGrp="1"/>
          </p:cNvGraphicFramePr>
          <p:nvPr>
            <p:extLst>
              <p:ext uri="{D42A27DB-BD31-4B8C-83A1-F6EECF244321}">
                <p14:modId xmlns:p14="http://schemas.microsoft.com/office/powerpoint/2010/main" val="1919083985"/>
              </p:ext>
            </p:extLst>
          </p:nvPr>
        </p:nvGraphicFramePr>
        <p:xfrm>
          <a:off x="4823548" y="1094239"/>
          <a:ext cx="3780900" cy="2287435"/>
        </p:xfrm>
        <a:graphic>
          <a:graphicData uri="http://schemas.openxmlformats.org/drawingml/2006/table">
            <a:tbl>
              <a:tblPr firstRow="1" bandRow="1">
                <a:tableStyleId>{5C22544A-7EE6-4342-B048-85BDC9FD1C3A}</a:tableStyleId>
              </a:tblPr>
              <a:tblGrid>
                <a:gridCol w="1260300"/>
                <a:gridCol w="1260300"/>
                <a:gridCol w="1260300"/>
              </a:tblGrid>
              <a:tr h="418690">
                <a:tc gridSpan="3">
                  <a:txBody>
                    <a:bodyPr/>
                    <a:lstStyle/>
                    <a:p>
                      <a:pPr algn="ctr"/>
                      <a:r>
                        <a:rPr lang="es-CL" sz="1200" dirty="0" smtClean="0"/>
                        <a:t>RESUMEN 2015</a:t>
                      </a:r>
                      <a:endParaRPr lang="es-CL" sz="1200" dirty="0"/>
                    </a:p>
                  </a:txBody>
                  <a:tcPr anchor="ctr"/>
                </a:tc>
                <a:tc hMerge="1">
                  <a:txBody>
                    <a:bodyPr/>
                    <a:lstStyle/>
                    <a:p>
                      <a:endParaRPr lang="es-CL" dirty="0"/>
                    </a:p>
                  </a:txBody>
                  <a:tcPr/>
                </a:tc>
                <a:tc hMerge="1">
                  <a:txBody>
                    <a:bodyPr/>
                    <a:lstStyle/>
                    <a:p>
                      <a:endParaRPr lang="es-CL" sz="1000" dirty="0"/>
                    </a:p>
                  </a:txBody>
                  <a:tcPr/>
                </a:tc>
              </a:tr>
              <a:tr h="318115">
                <a:tc>
                  <a:txBody>
                    <a:bodyPr/>
                    <a:lstStyle/>
                    <a:p>
                      <a:pPr algn="ctr"/>
                      <a:endParaRPr lang="es-CL" sz="1200" b="1" dirty="0">
                        <a:solidFill>
                          <a:schemeClr val="tx2"/>
                        </a:solidFill>
                      </a:endParaRPr>
                    </a:p>
                  </a:txBody>
                  <a:tcPr anchor="ctr"/>
                </a:tc>
                <a:tc>
                  <a:txBody>
                    <a:bodyPr/>
                    <a:lstStyle/>
                    <a:p>
                      <a:pPr algn="ctr"/>
                      <a:r>
                        <a:rPr lang="es-CL" sz="1200" b="1" dirty="0" smtClean="0">
                          <a:solidFill>
                            <a:schemeClr val="tx2"/>
                          </a:solidFill>
                        </a:rPr>
                        <a:t>Postulados</a:t>
                      </a:r>
                      <a:endParaRPr lang="es-CL" sz="1200" b="1" dirty="0">
                        <a:solidFill>
                          <a:schemeClr val="tx2"/>
                        </a:solidFill>
                      </a:endParaRPr>
                    </a:p>
                  </a:txBody>
                  <a:tcPr anchor="ctr"/>
                </a:tc>
                <a:tc>
                  <a:txBody>
                    <a:bodyPr/>
                    <a:lstStyle/>
                    <a:p>
                      <a:pPr algn="ctr"/>
                      <a:r>
                        <a:rPr lang="es-CL" sz="1200" b="1" dirty="0" smtClean="0">
                          <a:solidFill>
                            <a:schemeClr val="tx2"/>
                          </a:solidFill>
                        </a:rPr>
                        <a:t>Adjudicados</a:t>
                      </a:r>
                      <a:endParaRPr lang="es-CL" sz="1200" b="1" dirty="0">
                        <a:solidFill>
                          <a:schemeClr val="tx2"/>
                        </a:solidFill>
                      </a:endParaRPr>
                    </a:p>
                  </a:txBody>
                  <a:tcPr anchor="ctr"/>
                </a:tc>
              </a:tr>
              <a:tr h="318115">
                <a:tc>
                  <a:txBody>
                    <a:bodyPr/>
                    <a:lstStyle/>
                    <a:p>
                      <a:pPr algn="ctr"/>
                      <a:r>
                        <a:rPr lang="es-CL" sz="1200" dirty="0" smtClean="0">
                          <a:solidFill>
                            <a:schemeClr val="tx2"/>
                          </a:solidFill>
                        </a:rPr>
                        <a:t>Proyectos de Energización</a:t>
                      </a:r>
                      <a:endParaRPr lang="es-CL" sz="1200" dirty="0">
                        <a:solidFill>
                          <a:schemeClr val="tx2"/>
                        </a:solidFill>
                      </a:endParaRPr>
                    </a:p>
                  </a:txBody>
                  <a:tcPr anchor="ctr"/>
                </a:tc>
                <a:tc>
                  <a:txBody>
                    <a:bodyPr/>
                    <a:lstStyle/>
                    <a:p>
                      <a:pPr algn="ctr"/>
                      <a:r>
                        <a:rPr lang="es-CL" sz="1200" dirty="0" smtClean="0">
                          <a:solidFill>
                            <a:schemeClr val="tx2"/>
                          </a:solidFill>
                        </a:rPr>
                        <a:t>149</a:t>
                      </a:r>
                      <a:endParaRPr lang="es-CL" sz="1200" dirty="0">
                        <a:solidFill>
                          <a:schemeClr val="tx2"/>
                        </a:solidFill>
                      </a:endParaRPr>
                    </a:p>
                  </a:txBody>
                  <a:tcPr anchor="ctr"/>
                </a:tc>
                <a:tc>
                  <a:txBody>
                    <a:bodyPr/>
                    <a:lstStyle/>
                    <a:p>
                      <a:pPr algn="ctr"/>
                      <a:r>
                        <a:rPr lang="es-CL" sz="1200" dirty="0" smtClean="0">
                          <a:solidFill>
                            <a:schemeClr val="tx2"/>
                          </a:solidFill>
                        </a:rPr>
                        <a:t>10</a:t>
                      </a:r>
                      <a:endParaRPr lang="es-CL" sz="1200" dirty="0">
                        <a:solidFill>
                          <a:schemeClr val="tx2"/>
                        </a:solidFill>
                      </a:endParaRPr>
                    </a:p>
                  </a:txBody>
                  <a:tcPr anchor="ctr"/>
                </a:tc>
              </a:tr>
              <a:tr h="318115">
                <a:tc>
                  <a:txBody>
                    <a:bodyPr/>
                    <a:lstStyle/>
                    <a:p>
                      <a:pPr algn="ctr"/>
                      <a:r>
                        <a:rPr lang="es-CL" sz="1200" dirty="0" smtClean="0">
                          <a:solidFill>
                            <a:schemeClr val="tx2"/>
                          </a:solidFill>
                        </a:rPr>
                        <a:t>Talleres de Capacitación</a:t>
                      </a:r>
                      <a:endParaRPr lang="es-CL" sz="1200" dirty="0">
                        <a:solidFill>
                          <a:schemeClr val="tx2"/>
                        </a:solidFill>
                      </a:endParaRPr>
                    </a:p>
                  </a:txBody>
                  <a:tcPr anchor="ctr"/>
                </a:tc>
                <a:tc>
                  <a:txBody>
                    <a:bodyPr/>
                    <a:lstStyle/>
                    <a:p>
                      <a:pPr algn="ctr"/>
                      <a:r>
                        <a:rPr lang="es-CL" sz="1200" dirty="0" smtClean="0">
                          <a:solidFill>
                            <a:schemeClr val="tx2"/>
                          </a:solidFill>
                        </a:rPr>
                        <a:t>45</a:t>
                      </a:r>
                      <a:endParaRPr lang="es-CL" sz="1200" dirty="0">
                        <a:solidFill>
                          <a:schemeClr val="tx2"/>
                        </a:solidFill>
                      </a:endParaRPr>
                    </a:p>
                  </a:txBody>
                  <a:tcPr anchor="ctr"/>
                </a:tc>
                <a:tc>
                  <a:txBody>
                    <a:bodyPr/>
                    <a:lstStyle/>
                    <a:p>
                      <a:pPr algn="ctr"/>
                      <a:r>
                        <a:rPr lang="es-CL" sz="1200" dirty="0" smtClean="0">
                          <a:solidFill>
                            <a:schemeClr val="tx2"/>
                          </a:solidFill>
                        </a:rPr>
                        <a:t>12</a:t>
                      </a:r>
                      <a:endParaRPr lang="es-CL" sz="1200" dirty="0">
                        <a:solidFill>
                          <a:schemeClr val="tx2"/>
                        </a:solidFill>
                      </a:endParaRPr>
                    </a:p>
                  </a:txBody>
                  <a:tcPr anchor="ctr"/>
                </a:tc>
              </a:tr>
              <a:tr h="318115">
                <a:tc>
                  <a:txBody>
                    <a:bodyPr/>
                    <a:lstStyle/>
                    <a:p>
                      <a:pPr algn="ctr"/>
                      <a:r>
                        <a:rPr lang="es-CL" sz="1200" dirty="0" smtClean="0">
                          <a:solidFill>
                            <a:schemeClr val="tx2"/>
                          </a:solidFill>
                        </a:rPr>
                        <a:t>I+D</a:t>
                      </a:r>
                      <a:endParaRPr lang="es-CL" sz="1200" dirty="0">
                        <a:solidFill>
                          <a:schemeClr val="tx2"/>
                        </a:solidFill>
                      </a:endParaRPr>
                    </a:p>
                  </a:txBody>
                  <a:tcPr anchor="ctr"/>
                </a:tc>
                <a:tc>
                  <a:txBody>
                    <a:bodyPr/>
                    <a:lstStyle/>
                    <a:p>
                      <a:pPr algn="ctr"/>
                      <a:r>
                        <a:rPr lang="es-CL" sz="1200" dirty="0" smtClean="0">
                          <a:solidFill>
                            <a:schemeClr val="tx2"/>
                          </a:solidFill>
                        </a:rPr>
                        <a:t>20</a:t>
                      </a:r>
                      <a:endParaRPr lang="es-CL" sz="1200" dirty="0">
                        <a:solidFill>
                          <a:schemeClr val="tx2"/>
                        </a:solidFill>
                      </a:endParaRPr>
                    </a:p>
                  </a:txBody>
                  <a:tcPr anchor="ctr"/>
                </a:tc>
                <a:tc>
                  <a:txBody>
                    <a:bodyPr/>
                    <a:lstStyle/>
                    <a:p>
                      <a:pPr algn="ctr"/>
                      <a:r>
                        <a:rPr lang="es-CL" sz="1200" dirty="0" smtClean="0">
                          <a:solidFill>
                            <a:schemeClr val="tx2"/>
                          </a:solidFill>
                        </a:rPr>
                        <a:t>6</a:t>
                      </a:r>
                      <a:endParaRPr lang="es-CL" sz="1200" dirty="0">
                        <a:solidFill>
                          <a:schemeClr val="tx2"/>
                        </a:solidFill>
                      </a:endParaRPr>
                    </a:p>
                  </a:txBody>
                  <a:tcPr anchor="ctr"/>
                </a:tc>
              </a:tr>
              <a:tr h="318115">
                <a:tc>
                  <a:txBody>
                    <a:bodyPr/>
                    <a:lstStyle/>
                    <a:p>
                      <a:pPr algn="ctr"/>
                      <a:r>
                        <a:rPr lang="es-CL" sz="1200" b="1" dirty="0" smtClean="0">
                          <a:solidFill>
                            <a:schemeClr val="tx2"/>
                          </a:solidFill>
                        </a:rPr>
                        <a:t>TOTAL</a:t>
                      </a:r>
                      <a:endParaRPr lang="es-CL" sz="1200" b="1" dirty="0">
                        <a:solidFill>
                          <a:schemeClr val="tx2"/>
                        </a:solidFill>
                      </a:endParaRPr>
                    </a:p>
                  </a:txBody>
                  <a:tcPr anchor="ctr"/>
                </a:tc>
                <a:tc>
                  <a:txBody>
                    <a:bodyPr/>
                    <a:lstStyle/>
                    <a:p>
                      <a:pPr algn="ctr"/>
                      <a:r>
                        <a:rPr lang="es-CL" sz="1200" b="1" dirty="0" smtClean="0">
                          <a:solidFill>
                            <a:schemeClr val="tx2"/>
                          </a:solidFill>
                        </a:rPr>
                        <a:t>214</a:t>
                      </a:r>
                      <a:endParaRPr lang="es-CL" sz="1200" b="1" dirty="0">
                        <a:solidFill>
                          <a:schemeClr val="tx2"/>
                        </a:solidFill>
                      </a:endParaRPr>
                    </a:p>
                  </a:txBody>
                  <a:tcPr anchor="ctr"/>
                </a:tc>
                <a:tc>
                  <a:txBody>
                    <a:bodyPr/>
                    <a:lstStyle/>
                    <a:p>
                      <a:pPr algn="ctr"/>
                      <a:r>
                        <a:rPr lang="es-CL" sz="1200" b="1" dirty="0" smtClean="0">
                          <a:solidFill>
                            <a:schemeClr val="tx2"/>
                          </a:solidFill>
                        </a:rPr>
                        <a:t>28</a:t>
                      </a:r>
                      <a:endParaRPr lang="es-CL" sz="1200" b="1" dirty="0">
                        <a:solidFill>
                          <a:schemeClr val="tx2"/>
                        </a:solidFill>
                      </a:endParaRPr>
                    </a:p>
                  </a:txBody>
                  <a:tcPr anchor="ctr"/>
                </a:tc>
              </a:tr>
            </a:tbl>
          </a:graphicData>
        </a:graphic>
      </p:graphicFrame>
    </p:spTree>
    <p:extLst>
      <p:ext uri="{BB962C8B-B14F-4D97-AF65-F5344CB8AC3E}">
        <p14:creationId xmlns:p14="http://schemas.microsoft.com/office/powerpoint/2010/main" val="169663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4624"/>
            <a:ext cx="4752528"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dirty="0"/>
          </a:p>
        </p:txBody>
      </p:sp>
      <p:sp>
        <p:nvSpPr>
          <p:cNvPr id="5"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a:solidFill>
                  <a:srgbClr val="898989"/>
                </a:solidFill>
                <a:latin typeface="Verdana" pitchFamily="34" charset="0"/>
              </a:rPr>
              <a:t>Gobierno de Chile | Ministerio de Energía</a:t>
            </a:r>
            <a:r>
              <a:rPr lang="en-US" sz="900">
                <a:solidFill>
                  <a:srgbClr val="898989"/>
                </a:solidFill>
                <a:latin typeface="Verdana" pitchFamily="34"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dirty="0"/>
          </a:p>
        </p:txBody>
      </p:sp>
      <p:sp>
        <p:nvSpPr>
          <p:cNvPr id="5"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a:solidFill>
                  <a:srgbClr val="898989"/>
                </a:solidFill>
                <a:latin typeface="Verdana" pitchFamily="34" charset="0"/>
              </a:rPr>
              <a:t>Gobierno de Chile | Ministerio de Energía</a:t>
            </a:r>
            <a:r>
              <a:rPr lang="en-US" sz="900">
                <a:solidFill>
                  <a:srgbClr val="898989"/>
                </a:solidFill>
                <a:latin typeface="Verdana" pitchFamily="34" charset="0"/>
              </a:rPr>
              <a:t> </a:t>
            </a:r>
          </a:p>
        </p:txBody>
      </p:sp>
      <p:sp>
        <p:nvSpPr>
          <p:cNvPr id="4" name="3 Título"/>
          <p:cNvSpPr>
            <a:spLocks noGrp="1"/>
          </p:cNvSpPr>
          <p:nvPr>
            <p:ph type="title"/>
          </p:nvPr>
        </p:nvSpPr>
        <p:spPr>
          <a:xfrm>
            <a:off x="323528" y="53752"/>
            <a:ext cx="8164513" cy="1143000"/>
          </a:xfrm>
        </p:spPr>
        <p:txBody>
          <a:bodyPr/>
          <a:lstStyle/>
          <a:p>
            <a:r>
              <a:rPr lang="es-CL" dirty="0" smtClean="0">
                <a:solidFill>
                  <a:schemeClr val="tx2"/>
                </a:solidFill>
                <a:latin typeface="+mj-lt"/>
              </a:rPr>
              <a:t>¿QUIÉNES PUEDEN POSTULAR?</a:t>
            </a:r>
            <a:endParaRPr lang="es-CL" dirty="0">
              <a:solidFill>
                <a:schemeClr val="tx2"/>
              </a:solidFill>
              <a:latin typeface="+mj-lt"/>
            </a:endParaRPr>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1580137326"/>
              </p:ext>
            </p:extLst>
          </p:nvPr>
        </p:nvGraphicFramePr>
        <p:xfrm>
          <a:off x="-36512" y="980728"/>
          <a:ext cx="9144000" cy="5661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683568" y="4509120"/>
            <a:ext cx="4536504" cy="1348061"/>
          </a:xfrm>
          <a:prstGeom prst="rect">
            <a:avLst/>
          </a:prstGeom>
          <a:solidFill>
            <a:srgbClr val="005FA1">
              <a:alpha val="89804"/>
            </a:srgbClr>
          </a:solidFill>
          <a:ln>
            <a:solidFill>
              <a:srgbClr val="005FA1"/>
            </a:solidFill>
            <a:prstDash val="sysDot"/>
          </a:ln>
        </p:spPr>
        <p:style>
          <a:lnRef idx="2">
            <a:schemeClr val="accent4"/>
          </a:lnRef>
          <a:fillRef idx="1">
            <a:schemeClr val="lt1"/>
          </a:fillRef>
          <a:effectRef idx="0">
            <a:schemeClr val="accent4"/>
          </a:effectRef>
          <a:fontRef idx="minor">
            <a:schemeClr val="dk1"/>
          </a:fontRef>
        </p:style>
        <p:txBody>
          <a:bodyPr wrap="square" rtlCol="0">
            <a:spAutoFit/>
          </a:bodyPr>
          <a:lstStyle/>
          <a:p>
            <a:pPr>
              <a:buNone/>
            </a:pPr>
            <a:r>
              <a:rPr lang="es-CL" sz="2400" b="1" dirty="0" smtClean="0">
                <a:solidFill>
                  <a:schemeClr val="bg1"/>
                </a:solidFill>
              </a:rPr>
              <a:t>	NO SE ACEPTARÁN:</a:t>
            </a:r>
          </a:p>
          <a:p>
            <a:pPr marL="742950" lvl="1" indent="-285750">
              <a:buFontTx/>
              <a:buChar char="-"/>
            </a:pPr>
            <a:r>
              <a:rPr lang="es-CL" sz="2400" b="1" dirty="0" smtClean="0">
                <a:solidFill>
                  <a:schemeClr val="bg1"/>
                </a:solidFill>
              </a:rPr>
              <a:t>PERSONAS NATURALES</a:t>
            </a:r>
          </a:p>
          <a:p>
            <a:pPr marL="742950" lvl="1" indent="-285750">
              <a:buFontTx/>
              <a:buChar char="-"/>
            </a:pPr>
            <a:r>
              <a:rPr lang="es-CL" sz="2400" b="1" dirty="0" smtClean="0">
                <a:solidFill>
                  <a:schemeClr val="bg1"/>
                </a:solidFill>
              </a:rPr>
              <a:t>BENEFICIOS INDIVIDUALES</a:t>
            </a:r>
            <a:endParaRPr lang="es-CL" sz="2400" b="1" dirty="0">
              <a:solidFill>
                <a:schemeClr val="bg1"/>
              </a:solidFill>
            </a:endParaRPr>
          </a:p>
        </p:txBody>
      </p:sp>
    </p:spTree>
    <p:extLst>
      <p:ext uri="{BB962C8B-B14F-4D97-AF65-F5344CB8AC3E}">
        <p14:creationId xmlns:p14="http://schemas.microsoft.com/office/powerpoint/2010/main" val="166870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3528" y="44624"/>
            <a:ext cx="8164513" cy="1143000"/>
          </a:xfrm>
        </p:spPr>
        <p:txBody>
          <a:bodyPr/>
          <a:lstStyle/>
          <a:p>
            <a:r>
              <a:rPr lang="es-CL" dirty="0" smtClean="0">
                <a:solidFill>
                  <a:schemeClr val="tx2"/>
                </a:solidFill>
                <a:latin typeface="+mj-lt"/>
              </a:rPr>
              <a:t>LÍNEAS DE FINANCIAMIENTO</a:t>
            </a:r>
            <a:endParaRPr lang="es-CL" dirty="0">
              <a:solidFill>
                <a:schemeClr val="tx2"/>
              </a:solidFill>
              <a:latin typeface="+mj-lt"/>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403447045"/>
              </p:ext>
            </p:extLst>
          </p:nvPr>
        </p:nvGraphicFramePr>
        <p:xfrm>
          <a:off x="499243" y="1477963"/>
          <a:ext cx="8177213"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dirty="0">
                <a:solidFill>
                  <a:srgbClr val="898989"/>
                </a:solidFill>
                <a:latin typeface="Verdana" pitchFamily="34" charset="0"/>
              </a:rPr>
              <a:t>Gobierno de Chile | Ministerio de Energía</a:t>
            </a:r>
            <a:r>
              <a:rPr lang="en-US" sz="900" dirty="0">
                <a:solidFill>
                  <a:srgbClr val="898989"/>
                </a:solidFill>
                <a:latin typeface="Verdana" pitchFamily="34" charset="0"/>
              </a:rPr>
              <a:t> </a:t>
            </a:r>
          </a:p>
        </p:txBody>
      </p:sp>
      <p:sp>
        <p:nvSpPr>
          <p:cNvPr id="7" name="6 CuadroTexto"/>
          <p:cNvSpPr txBox="1"/>
          <p:nvPr/>
        </p:nvSpPr>
        <p:spPr>
          <a:xfrm rot="21000069">
            <a:off x="2332543" y="2600291"/>
            <a:ext cx="5489307" cy="1200329"/>
          </a:xfrm>
          <a:prstGeom prst="rect">
            <a:avLst/>
          </a:prstGeom>
          <a:solidFill>
            <a:srgbClr val="005FA1">
              <a:alpha val="89804"/>
            </a:srgbClr>
          </a:solidFill>
          <a:ln>
            <a:solidFill>
              <a:srgbClr val="005FA1"/>
            </a:solidFill>
            <a:prstDash val="sysDot"/>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ct val="30000"/>
              </a:spcBef>
              <a:buNone/>
              <a:defRPr/>
            </a:pPr>
            <a:r>
              <a:rPr lang="es-CL" sz="2400" dirty="0">
                <a:solidFill>
                  <a:schemeClr val="bg1"/>
                </a:solidFill>
              </a:rPr>
              <a:t> </a:t>
            </a:r>
            <a:r>
              <a:rPr lang="es-ES" sz="2400" dirty="0" smtClean="0">
                <a:solidFill>
                  <a:schemeClr val="bg1"/>
                </a:solidFill>
              </a:rPr>
              <a:t>Cada </a:t>
            </a:r>
            <a:r>
              <a:rPr lang="es-ES" sz="2400" dirty="0">
                <a:solidFill>
                  <a:schemeClr val="bg1"/>
                </a:solidFill>
              </a:rPr>
              <a:t>postulante </a:t>
            </a:r>
            <a:r>
              <a:rPr lang="es-ES" sz="2400" b="1" dirty="0">
                <a:solidFill>
                  <a:schemeClr val="bg1"/>
                </a:solidFill>
              </a:rPr>
              <a:t>podrá adjudicarse un máximo de 2 proyectos </a:t>
            </a:r>
            <a:r>
              <a:rPr lang="es-ES" sz="2400" dirty="0">
                <a:solidFill>
                  <a:schemeClr val="bg1"/>
                </a:solidFill>
              </a:rPr>
              <a:t>en </a:t>
            </a:r>
            <a:r>
              <a:rPr lang="es-ES" sz="2400" dirty="0" smtClean="0">
                <a:solidFill>
                  <a:schemeClr val="bg1"/>
                </a:solidFill>
              </a:rPr>
              <a:t>cada línea de financiamiento (4 en total).</a:t>
            </a:r>
            <a:endParaRPr lang="es-CL" sz="2400" dirty="0">
              <a:solidFill>
                <a:schemeClr val="bg1"/>
              </a:solidFill>
            </a:endParaRPr>
          </a:p>
        </p:txBody>
      </p:sp>
    </p:spTree>
    <p:extLst>
      <p:ext uri="{BB962C8B-B14F-4D97-AF65-F5344CB8AC3E}">
        <p14:creationId xmlns:p14="http://schemas.microsoft.com/office/powerpoint/2010/main" val="396746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91680" y="1999382"/>
            <a:ext cx="5760640" cy="4525962"/>
          </a:xfrm>
        </p:spPr>
        <p:txBody>
          <a:bodyPr/>
          <a:lstStyle/>
          <a:p>
            <a:pPr marL="0" indent="0" algn="ctr">
              <a:buNone/>
            </a:pPr>
            <a:r>
              <a:rPr lang="es-CL" sz="3600" b="1" dirty="0" smtClean="0">
                <a:solidFill>
                  <a:schemeClr val="tx1">
                    <a:lumMod val="50000"/>
                    <a:lumOff val="50000"/>
                  </a:schemeClr>
                </a:solidFill>
              </a:rPr>
              <a:t>Proyectos energéticos a pequeña escala con energías renovables en sectores rurales, vulnerables y/o aislados.</a:t>
            </a:r>
            <a:endParaRPr lang="es-CL" sz="3600" b="1" dirty="0">
              <a:solidFill>
                <a:schemeClr val="tx1">
                  <a:lumMod val="50000"/>
                  <a:lumOff val="50000"/>
                </a:schemeClr>
              </a:solidFill>
            </a:endParaRPr>
          </a:p>
        </p:txBody>
      </p:sp>
      <p:sp>
        <p:nvSpPr>
          <p:cNvPr id="37900" name="Footer Placeholder 10"/>
          <p:cNvSpPr txBox="1">
            <a:spLocks noGrp="1"/>
          </p:cNvSpPr>
          <p:nvPr/>
        </p:nvSpPr>
        <p:spPr bwMode="auto">
          <a:xfrm>
            <a:off x="19050" y="6527800"/>
            <a:ext cx="2895600" cy="246063"/>
          </a:xfrm>
          <a:prstGeom prst="rect">
            <a:avLst/>
          </a:prstGeom>
          <a:noFill/>
          <a:ln w="9525">
            <a:noFill/>
            <a:miter lim="800000"/>
            <a:headEnd/>
            <a:tailEnd/>
          </a:ln>
        </p:spPr>
        <p:txBody>
          <a:bodyPr/>
          <a:lstStyle/>
          <a:p>
            <a:pPr eaLnBrk="1" hangingPunct="1">
              <a:spcBef>
                <a:spcPct val="0"/>
              </a:spcBef>
              <a:buFontTx/>
              <a:buNone/>
            </a:pPr>
            <a:r>
              <a:rPr lang="es-CL" sz="900" dirty="0">
                <a:solidFill>
                  <a:srgbClr val="898989"/>
                </a:solidFill>
                <a:latin typeface="Verdana" pitchFamily="34" charset="0"/>
              </a:rPr>
              <a:t>Gobierno de Chile</a:t>
            </a:r>
            <a:r>
              <a:rPr lang="en-US" sz="900" dirty="0">
                <a:solidFill>
                  <a:srgbClr val="898989"/>
                </a:solidFill>
                <a:latin typeface="Verdana" pitchFamily="34" charset="0"/>
              </a:rPr>
              <a:t> | Ministerio de Energía </a:t>
            </a:r>
          </a:p>
        </p:txBody>
      </p:sp>
      <p:sp>
        <p:nvSpPr>
          <p:cNvPr id="8" name="1 Título"/>
          <p:cNvSpPr txBox="1">
            <a:spLocks/>
          </p:cNvSpPr>
          <p:nvPr/>
        </p:nvSpPr>
        <p:spPr bwMode="auto">
          <a:xfrm>
            <a:off x="251520" y="332656"/>
            <a:ext cx="8164513" cy="9989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600" b="1"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buFontTx/>
              <a:buNone/>
            </a:pPr>
            <a:r>
              <a:rPr lang="es-CL" dirty="0" smtClean="0">
                <a:solidFill>
                  <a:schemeClr val="tx2"/>
                </a:solidFill>
                <a:latin typeface="+mj-lt"/>
              </a:rPr>
              <a:t>LÍNEA 1:</a:t>
            </a:r>
          </a:p>
          <a:p>
            <a:pPr>
              <a:buFontTx/>
              <a:buNone/>
            </a:pPr>
            <a:r>
              <a:rPr lang="es-CL" dirty="0" smtClean="0">
                <a:solidFill>
                  <a:schemeClr val="tx2"/>
                </a:solidFill>
                <a:latin typeface="+mj-lt"/>
              </a:rPr>
              <a:t>PROYECTOS DE ENERGIZACIÓN</a:t>
            </a:r>
            <a:endParaRPr lang="es-CL" dirty="0">
              <a:solidFill>
                <a:schemeClr val="tx2"/>
              </a:solidFill>
              <a:latin typeface="+mj-lt"/>
            </a:endParaRPr>
          </a:p>
        </p:txBody>
      </p:sp>
    </p:spTree>
    <p:extLst>
      <p:ext uri="{BB962C8B-B14F-4D97-AF65-F5344CB8AC3E}">
        <p14:creationId xmlns:p14="http://schemas.microsoft.com/office/powerpoint/2010/main" val="111831709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9_Office Theme">
  <a:themeElements>
    <a:clrScheme name="2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12949</TotalTime>
  <Words>4632</Words>
  <Application>Microsoft Office PowerPoint</Application>
  <PresentationFormat>Presentación en pantalla (4:3)</PresentationFormat>
  <Paragraphs>688</Paragraphs>
  <Slides>41</Slides>
  <Notes>35</Notes>
  <HiddenSlides>0</HiddenSlides>
  <MMClips>0</MMClips>
  <ScaleCrop>false</ScaleCrop>
  <HeadingPairs>
    <vt:vector size="4" baseType="variant">
      <vt:variant>
        <vt:lpstr>Tema</vt:lpstr>
      </vt:variant>
      <vt:variant>
        <vt:i4>3</vt:i4>
      </vt:variant>
      <vt:variant>
        <vt:lpstr>Títulos de diapositiva</vt:lpstr>
      </vt:variant>
      <vt:variant>
        <vt:i4>41</vt:i4>
      </vt:variant>
    </vt:vector>
  </HeadingPairs>
  <TitlesOfParts>
    <vt:vector size="44" baseType="lpstr">
      <vt:lpstr>1_Office Theme</vt:lpstr>
      <vt:lpstr>2_Office Theme</vt:lpstr>
      <vt:lpstr>29_Office Theme</vt:lpstr>
      <vt:lpstr>Presentación de PowerPoint</vt:lpstr>
      <vt:lpstr>¿QUÉ ES EL             ?</vt:lpstr>
      <vt:lpstr>Presentación de PowerPoint</vt:lpstr>
      <vt:lpstr>Presentación de PowerPoint</vt:lpstr>
      <vt:lpstr>Presentación de PowerPoint</vt:lpstr>
      <vt:lpstr>Presentación de PowerPoint</vt:lpstr>
      <vt:lpstr>¿QUIÉNES PUEDEN POSTULAR?</vt:lpstr>
      <vt:lpstr>LÍNEAS DE FINANCIAMIENTO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LÍNEA 2: TALLERES DE CAPACITACIÓN</vt:lpstr>
      <vt:lpstr>TALLERES DE CAPACITACIÓN</vt:lpstr>
      <vt:lpstr>TALLERES DE CAPACITACIÓN</vt:lpstr>
      <vt:lpstr>Presentación de PowerPoint</vt:lpstr>
      <vt:lpstr>Presentación de PowerPoint</vt:lpstr>
      <vt:lpstr>Presentación de PowerPoint</vt:lpstr>
      <vt:lpstr>Presentación de PowerPoint</vt:lpstr>
      <vt:lpstr>Presentación de PowerPoint</vt:lpstr>
      <vt:lpstr>FINANCIAMIENTO Y EJECUCIÓN</vt:lpstr>
      <vt:lpstr>ITEMS NO FINANCIABLES</vt:lpstr>
      <vt:lpstr>¿CUÁLES SON LOS REQUISITOS?</vt:lpstr>
      <vt:lpstr>¿CUÁLES SON LOS REQUISITOS?</vt:lpstr>
      <vt:lpstr>ANEXOS ADMINISTRATIVOS Y TÉCNICOS</vt:lpstr>
      <vt:lpstr>ANEXOS ADMINISTRATIVOS Y TÉCNICOS</vt:lpstr>
      <vt:lpstr>ANEXOS ADMINISTRATIVOS Y TÉCNICOS</vt:lpstr>
      <vt:lpstr>ANEXOS ADMINISTRATIVOS Y TÉCNICOS</vt:lpstr>
      <vt:lpstr>Presentación de PowerPoint</vt:lpstr>
      <vt:lpstr>RECEPCIÓN DE POSTULACIONES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Gabriel Badagnani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Jose Manuel Pineda</cp:lastModifiedBy>
  <cp:revision>614</cp:revision>
  <cp:lastPrinted>2014-02-24T21:28:32Z</cp:lastPrinted>
  <dcterms:created xsi:type="dcterms:W3CDTF">2010-11-27T19:44:20Z</dcterms:created>
  <dcterms:modified xsi:type="dcterms:W3CDTF">2016-05-18T21:09:38Z</dcterms:modified>
</cp:coreProperties>
</file>